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74" roundtripDataSignature="AMtx7mimn9clbQPHMDHYsNtPGrMwev9pC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8" name="Gordon W Downs"/>
  <p:cmAuthor clrIdx="1" id="1" initials="" lastIdx="6" name="Juan Manuel Gastelum"/>
  <p:cmAuthor clrIdx="2" id="2" initials="" lastIdx="22" name="Louie Bertani"/>
  <p:cmAuthor clrIdx="3" id="3" initials="" lastIdx="1" name="Oanh Tr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37F98FC-DFD5-4007-AAA2-545C656F8966}">
  <a:tblStyle styleId="{F37F98FC-DFD5-4007-AAA2-545C656F896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3999B1B-62C1-428A-8373-EE9B296123A0}"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30" Type="http://schemas.openxmlformats.org/officeDocument/2006/relationships/slide" Target="slides/slide23.xml"/><Relationship Id="rId74" Type="http://customschemas.google.com/relationships/presentationmetadata" Target="meta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0-29T22:08:18.129">
    <p:pos x="6000" y="0"/>
    <p:text>I changed this from 18-pt font. Feel free to change it back.</p:text>
    <p:extLst>
      <p:ext uri="{C676402C-5697-4E1C-873F-D02D1690AC5C}">
        <p15:threadingInfo timeZoneBias="0"/>
      </p:ext>
      <p:ext uri="http://customooxmlschemas.google.com/">
        <go:slidesCustomData xmlns:go="http://customooxmlschemas.google.com/" commentPostId="AAAAD4sI3WQ"/>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4" dt="2019-10-25T18:39:12.618">
    <p:pos x="593" y="1210"/>
    <p:text>will probably need more requirements to define this part, but since we don't need them for the mvp i didnt add them. i added 1.2.2 and 1.2.3 to show how our mvp will help us make progress towards the final product</p:text>
    <p:extLst>
      <p:ext uri="{C676402C-5697-4E1C-873F-D02D1690AC5C}">
        <p15:threadingInfo timeZoneBias="0"/>
      </p:ext>
      <p:ext uri="http://customooxmlschemas.google.com/">
        <go:slidesCustomData xmlns:go="http://customooxmlschemas.google.com/" commentPostId="AAAAD4P6Frc"/>
      </p:ext>
    </p:extLst>
  </p:cm>
  <p:cm authorId="0" idx="4" dt="2019-10-29T06:29:52.494">
    <p:pos x="6000" y="0"/>
    <p:text>I think every one of these subsystem requirements would be more appropriate under our SR with the 90% seizure detection</p:text>
    <p:extLst>
      <p:ext uri="{C676402C-5697-4E1C-873F-D02D1690AC5C}">
        <p15:threadingInfo timeZoneBias="0"/>
      </p:ext>
      <p:ext uri="http://customooxmlschemas.google.com/">
        <go:slidesCustomData xmlns:go="http://customooxmlschemas.google.com/" commentPostId="AAAADttAqhw"/>
      </p:ext>
    </p:extLst>
  </p:cm>
  <p:cm authorId="0" idx="5" dt="2019-10-29T05:37:39.527">
    <p:pos x="6000" y="0"/>
    <p:text>Update: I think 1.2.3 is fine as a requirement of SR1.2, but I think 1.2.1 and 1.2.2 should be under SR1.3. We can add "perform the motion detection algorithm at rate above 16 fps" and "perform the seizure detection algorithm at rate above 16 fps", both on the RPi with optional neural compute sticks, as SSRs for SR1.2</p:text>
    <p:extLst>
      <p:ext uri="{C676402C-5697-4E1C-873F-D02D1690AC5C}">
        <p15:threadingInfo timeZoneBias="0">
          <p15:parentCm authorId="0" idx="4"/>
        </p15:threadingInfo>
      </p:ext>
      <p:ext uri="http://customooxmlschemas.google.com/">
        <go:slidesCustomData xmlns:go="http://customooxmlschemas.google.com/" commentPostId="AAAAD5IItLQ"/>
      </p:ext>
    </p:extLst>
  </p:cm>
  <p:cm authorId="0" idx="6" dt="2019-10-29T05:40:46.887">
    <p:pos x="6000" y="0"/>
    <p:text>Then, the motion capture SSR described above can be part of the MVP under SR1.2 and "The system shall detect motion on data from the image capture subsystem" can be part of the MVP under SR1.3</p:text>
    <p:extLst>
      <p:ext uri="{C676402C-5697-4E1C-873F-D02D1690AC5C}">
        <p15:threadingInfo timeZoneBias="0">
          <p15:parentCm authorId="0" idx="4"/>
        </p15:threadingInfo>
      </p:ext>
      <p:ext uri="http://customooxmlschemas.google.com/">
        <go:slidesCustomData xmlns:go="http://customooxmlschemas.google.com/" commentPostId="AAAAD5IItMs"/>
      </p:ext>
    </p:extLst>
  </p:cm>
  <p:cm authorId="2" idx="5" dt="2019-10-29T06:29:52.494">
    <p:pos x="6000" y="0"/>
    <p:text>ah i see. i think I may have had a little bit of a misunderstanding and blended 1.2 and 1.3 together in my head</p:text>
    <p:extLst>
      <p:ext uri="{C676402C-5697-4E1C-873F-D02D1690AC5C}">
        <p15:threadingInfo timeZoneBias="0">
          <p15:parentCm authorId="0" idx="4"/>
        </p15:threadingInfo>
      </p:ext>
      <p:ext uri="http://customooxmlschemas.google.com/">
        <go:slidesCustomData xmlns:go="http://customooxmlschemas.google.com/" commentPostId="AAAADt-VXzs"/>
      </p:ext>
    </p:extLst>
  </p:cm>
  <p:cm authorId="2" idx="6" dt="2019-10-25T19:20:46.936">
    <p:pos x="593" y="1310"/>
    <p:text>the final step is to actually detect it on the pi, rather than the cloud.</p:text>
    <p:extLst>
      <p:ext uri="{C676402C-5697-4E1C-873F-D02D1690AC5C}">
        <p15:threadingInfo timeZoneBias="0"/>
      </p:ext>
      <p:ext uri="http://customooxmlschemas.google.com/">
        <go:slidesCustomData xmlns:go="http://customooxmlschemas.google.com/" commentPostId="AAAAD4P6Fw4"/>
      </p:ext>
    </p:extLst>
  </p:cm>
  <p:cm authorId="0" idx="7" dt="2019-10-29T05:23:48.726">
    <p:pos x="593" y="1410"/>
    <p:text>added this</p:text>
    <p:extLst>
      <p:ext uri="{C676402C-5697-4E1C-873F-D02D1690AC5C}">
        <p15:threadingInfo timeZoneBias="0"/>
      </p:ext>
      <p:ext uri="http://customooxmlschemas.google.com/">
        <go:slidesCustomData xmlns:go="http://customooxmlschemas.google.com/" commentPostId="AAAAD5IItG8"/>
      </p:ext>
    </p:extLst>
  </p:cm>
  <p:cm authorId="2" idx="7" dt="2019-10-25T18:37:24.939">
    <p:pos x="593" y="1510"/>
    <p:text>similar to 1.1.1; using the cloud to detect seizures first</p:text>
    <p:extLst>
      <p:ext uri="{C676402C-5697-4E1C-873F-D02D1690AC5C}">
        <p15:threadingInfo timeZoneBias="0"/>
      </p:ext>
      <p:ext uri="http://customooxmlschemas.google.com/">
        <go:slidesCustomData xmlns:go="http://customooxmlschemas.google.com/" commentPostId="AAAAD4P6FrA"/>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8" dt="2019-10-29T06:28:33.540">
    <p:pos x="600" y="1210"/>
    <p:text>should validate whole requirment</p:text>
    <p:extLst>
      <p:ext uri="{C676402C-5697-4E1C-873F-D02D1690AC5C}">
        <p15:threadingInfo timeZoneBias="0"/>
      </p:ext>
      <p:ext uri="http://customooxmlschemas.google.com/">
        <go:slidesCustomData xmlns:go="http://customooxmlschemas.google.com/" commentPostId="AAAAD4P6FsI"/>
      </p:ext>
    </p:extLst>
  </p:cm>
  <p:cm authorId="0" idx="8" dt="2019-10-29T05:42:01.352">
    <p:pos x="600" y="1210"/>
    <p:text>So then column 2 should be highlighted yellow to indicate that, right? I think the highlighting scheme might be a bit inconsistent</p:text>
    <p:extLst>
      <p:ext uri="{C676402C-5697-4E1C-873F-D02D1690AC5C}">
        <p15:threadingInfo timeZoneBias="0">
          <p15:parentCm authorId="2" idx="8"/>
        </p15:threadingInfo>
      </p:ext>
      <p:ext uri="http://customooxmlschemas.google.com/">
        <go:slidesCustomData xmlns:go="http://customooxmlschemas.google.com/" commentPostId="AAAAD5IItMw"/>
      </p:ext>
    </p:extLst>
  </p:cm>
  <p:cm authorId="2" idx="9" dt="2019-10-29T06:28:33.540">
    <p:pos x="600" y="1210"/>
    <p:text>I figured if the parent requirement was highlighted, then it would indicate all the subs we also validate. it doesnt bother me either way</p:text>
    <p:extLst>
      <p:ext uri="{C676402C-5697-4E1C-873F-D02D1690AC5C}">
        <p15:threadingInfo timeZoneBias="0">
          <p15:parentCm authorId="2" idx="8"/>
        </p15:threadingInfo>
      </p:ext>
      <p:ext uri="http://customooxmlschemas.google.com/">
        <go:slidesCustomData xmlns:go="http://customooxmlschemas.google.com/" commentPostId="AAAADt-VXzo"/>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0" dt="2019-10-29T17:30:55.507">
    <p:pos x="348" y="748"/>
    <p:text>since we moved detection to 1.3</p:text>
    <p:extLst>
      <p:ext uri="{C676402C-5697-4E1C-873F-D02D1690AC5C}">
        <p15:threadingInfo timeZoneBias="0"/>
      </p:ext>
      <p:ext uri="http://customooxmlschemas.google.com/">
        <go:slidesCustomData xmlns:go="http://customooxmlschemas.google.com/" commentPostId="AAAAD5MGsSM"/>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1" dt="2019-10-25T18:56:31.396">
    <p:pos x="3159" y="1203"/>
    <p:text>since these are all inspections, not test procedure is need. will mention that we checked spec sheets, but thats about it</p:text>
    <p:extLst>
      <p:ext uri="{C676402C-5697-4E1C-873F-D02D1690AC5C}">
        <p15:threadingInfo timeZoneBias="0"/>
      </p:ext>
      <p:ext uri="http://customooxmlschemas.google.com/">
        <go:slidesCustomData xmlns:go="http://customooxmlschemas.google.com/" commentPostId="AAAAD4P6FuY"/>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2" dt="2019-10-29T16:50:16.940">
    <p:pos x="184" y="807"/>
    <p:text>shouldnt only image analysis be active, since we are feeding in data rather than doing it live??</p:text>
    <p:extLst>
      <p:ext uri="{C676402C-5697-4E1C-873F-D02D1690AC5C}">
        <p15:threadingInfo timeZoneBias="0"/>
      </p:ext>
      <p:ext uri="http://customooxmlschemas.google.com/">
        <go:slidesCustomData xmlns:go="http://customooxmlschemas.google.com/" commentPostId="AAAAD5Fu8H0"/>
      </p:ext>
    </p:extLst>
  </p:cm>
  <p:cm authorId="2" idx="13" dt="2019-10-25T19:02:29.256">
    <p:pos x="184" y="907"/>
    <p:text>copied format of 1.7</p:text>
    <p:extLst>
      <p:ext uri="{C676402C-5697-4E1C-873F-D02D1690AC5C}">
        <p15:threadingInfo timeZoneBias="0"/>
      </p:ext>
      <p:ext uri="http://customooxmlschemas.google.com/">
        <go:slidesCustomData xmlns:go="http://customooxmlschemas.google.com/" commentPostId="AAAAD4P6Fus"/>
      </p:ext>
    </p:extLst>
  </p:cm>
  <p:cm authorId="2" idx="14" dt="2019-10-29T16:46:22.311">
    <p:pos x="184" y="1007"/>
    <p:text>chose 90 to be consisten</p:text>
    <p:extLst>
      <p:ext uri="{C676402C-5697-4E1C-873F-D02D1690AC5C}">
        <p15:threadingInfo timeZoneBias="0"/>
      </p:ext>
      <p:ext uri="http://customooxmlschemas.google.com/">
        <go:slidesCustomData xmlns:go="http://customooxmlschemas.google.com/" commentPostId="AAAAD5Fu8GU"/>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5" dt="2019-10-29T17:39:55.588">
    <p:pos x="1405" y="1560"/>
    <p:text>added due to motion now being in 1.3</p:text>
    <p:extLst>
      <p:ext uri="{C676402C-5697-4E1C-873F-D02D1690AC5C}">
        <p15:threadingInfo timeZoneBias="0"/>
      </p:ext>
      <p:ext uri="http://customooxmlschemas.google.com/">
        <go:slidesCustomData xmlns:go="http://customooxmlschemas.google.com/" commentPostId="AAAAD5MGsTs"/>
      </p:ext>
    </p:extLs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6" dt="2019-10-29T17:28:40.508">
    <p:pos x="6000" y="0"/>
    <p:text>back up slide not needed if the previous slide says we start by validating components</p:text>
    <p:extLst>
      <p:ext uri="{C676402C-5697-4E1C-873F-D02D1690AC5C}">
        <p15:threadingInfo timeZoneBias="0"/>
      </p:ext>
      <p:ext uri="http://customooxmlschemas.google.com/">
        <go:slidesCustomData xmlns:go="http://customooxmlschemas.google.com/" commentPostId="AAAAD5MGsSA"/>
      </p:ext>
    </p:extLst>
  </p:cm>
  <p:cm authorId="2" idx="17" dt="2019-10-25T18:36:07.067">
    <p:pos x="3159" y="1268"/>
    <p:text>added this to show we will have some way of saving the video if needed, like we plan to do to send it to the cloud.</p:text>
    <p:extLst>
      <p:ext uri="{C676402C-5697-4E1C-873F-D02D1690AC5C}">
        <p15:threadingInfo timeZoneBias="0"/>
      </p:ext>
      <p:ext uri="http://customooxmlschemas.google.com/">
        <go:slidesCustomData xmlns:go="http://customooxmlschemas.google.com/" commentPostId="AAAAD4P6Fqo"/>
      </p:ext>
    </p:extLs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8" dt="2019-10-25T19:02:29.256">
    <p:pos x="184" y="963"/>
    <p:text>copied format of 1.7</p:text>
    <p:extLst>
      <p:ext uri="{C676402C-5697-4E1C-873F-D02D1690AC5C}">
        <p15:threadingInfo timeZoneBias="0"/>
      </p:ext>
      <p:ext uri="http://customooxmlschemas.google.com/">
        <go:slidesCustomData xmlns:go="http://customooxmlschemas.google.com/" commentPostId="AAAAD4P6Fus"/>
      </p:ext>
    </p:extLst>
  </p:cm>
  <p:cm authorId="2" idx="19" dt="2019-10-25T19:02:42.045">
    <p:pos x="184" y="1063"/>
    <p:text>not sure what we ended up on for OS</p:text>
    <p:extLst>
      <p:ext uri="{C676402C-5697-4E1C-873F-D02D1690AC5C}">
        <p15:threadingInfo timeZoneBias="0"/>
      </p:ext>
      <p:ext uri="http://customooxmlschemas.google.com/">
        <go:slidesCustomData xmlns:go="http://customooxmlschemas.google.com/" commentPostId="AAAAD4P6Fuw"/>
      </p:ext>
    </p:extLs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0" dt="2019-10-25T19:02:29.256">
    <p:pos x="184" y="807"/>
    <p:text>copied format of 1.7</p:text>
    <p:extLst>
      <p:ext uri="{C676402C-5697-4E1C-873F-D02D1690AC5C}">
        <p15:threadingInfo timeZoneBias="0"/>
      </p:ext>
      <p:ext uri="http://customooxmlschemas.google.com/">
        <go:slidesCustomData xmlns:go="http://customooxmlschemas.google.com/" commentPostId="AAAAD4P6Fus"/>
      </p:ext>
    </p:extLst>
  </p:cm>
  <p:cm authorId="2" idx="21" dt="2019-10-29T18:06:38.550">
    <p:pos x="6000" y="0"/>
    <p:text>backup slide. only need 1 test in the pdr I think</p:text>
    <p:extLst>
      <p:ext uri="{C676402C-5697-4E1C-873F-D02D1690AC5C}">
        <p15:threadingInfo timeZoneBias="0"/>
      </p:ext>
      <p:ext uri="http://customooxmlschemas.google.com/">
        <go:slidesCustomData xmlns:go="http://customooxmlschemas.google.com/" commentPostId="AAAAD5MGsh4"/>
      </p:ext>
    </p:extLst>
  </p:cm>
  <p:cm authorId="2" idx="22" dt="2019-10-25T19:38:43.493">
    <p:pos x="4138" y="510"/>
    <p:text>not sure if my terminology is right in terms of classifying videos</p:text>
    <p:extLst>
      <p:ext uri="{C676402C-5697-4E1C-873F-D02D1690AC5C}">
        <p15:threadingInfo timeZoneBias="0"/>
      </p:ext>
      <p:ext uri="http://customooxmlschemas.google.com/">
        <go:slidesCustomData xmlns:go="http://customooxmlschemas.google.com/" commentPostId="AAAAD4P6F2A"/>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9-10-26T22:48:35.092">
    <p:pos x="6000" y="0"/>
    <p:text>Modifying this to paragraph form before PDR presentation.</p:text>
    <p:extLst>
      <p:ext uri="{C676402C-5697-4E1C-873F-D02D1690AC5C}">
        <p15:threadingInfo timeZoneBias="0"/>
      </p:ext>
      <p:ext uri="http://customooxmlschemas.google.com/">
        <go:slidesCustomData xmlns:go="http://customooxmlschemas.google.com/" commentPostId="AAAADttAqh4"/>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2" dt="2019-10-27T21:12:06.010">
    <p:pos x="6000" y="0"/>
    <p:text>No issues here, good to go.</p:text>
    <p:extLst>
      <p:ext uri="{C676402C-5697-4E1C-873F-D02D1690AC5C}">
        <p15:threadingInfo timeZoneBias="0"/>
      </p:ext>
      <p:ext uri="http://customooxmlschemas.google.com/">
        <go:slidesCustomData xmlns:go="http://customooxmlschemas.google.com/" commentPostId="AAAAD4IKsAc"/>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3" dt="2019-10-27T21:12:19.467">
    <p:pos x="6000" y="0"/>
    <p:text>No issues here, good to go.</p:text>
    <p:extLst>
      <p:ext uri="{C676402C-5697-4E1C-873F-D02D1690AC5C}">
        <p15:threadingInfo timeZoneBias="0"/>
      </p:ext>
      <p:ext uri="http://customooxmlschemas.google.com/">
        <go:slidesCustomData xmlns:go="http://customooxmlschemas.google.com/" commentPostId="AAAAD4IKsAg"/>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 dt="2019-11-14T23:23:23.380">
    <p:pos x="719" y="937"/>
    <p:text>added per JIRA ticket HE19063-98. changed numbering</p:text>
    <p:extLst>
      <p:ext uri="{C676402C-5697-4E1C-873F-D02D1690AC5C}">
        <p15:threadingInfo timeZoneBias="0"/>
      </p:ext>
      <p:ext uri="http://customooxmlschemas.google.com/">
        <go:slidesCustomData xmlns:go="http://customooxmlschemas.google.com/" commentPostId="AAAAD8UcTnE"/>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3" idx="1" dt="2019-10-29T19:09:07.720">
    <p:pos x="6000" y="0"/>
    <p:text>Finished, need review</p:text>
    <p:extLst>
      <p:ext uri="{C676402C-5697-4E1C-873F-D02D1690AC5C}">
        <p15:threadingInfo timeZoneBias="0"/>
      </p:ext>
      <p:ext uri="http://customooxmlschemas.google.com/">
        <go:slidesCustomData xmlns:go="http://customooxmlschemas.google.com/" commentPostId="AAAAD4EvINA"/>
      </p:ext>
    </p:extLst>
  </p:cm>
  <p:cm authorId="1" idx="4" dt="2019-10-26T18:45:36.666">
    <p:pos x="6000" y="0"/>
    <p:text>Formatting looks great, I believe we had an issue with Pugh template, has it been addressed?</p:text>
    <p:extLst>
      <p:ext uri="{C676402C-5697-4E1C-873F-D02D1690AC5C}">
        <p15:threadingInfo timeZoneBias="0">
          <p15:parentCm authorId="3" idx="1"/>
        </p15:threadingInfo>
      </p:ext>
      <p:ext uri="http://customooxmlschemas.google.com/">
        <go:slidesCustomData xmlns:go="http://customooxmlschemas.google.com/" commentPostId="AAAADtftwH0"/>
      </p:ext>
    </p:extLst>
  </p:cm>
  <p:cm authorId="0" idx="2" dt="2019-10-29T19:09:07.720">
    <p:pos x="6000" y="0"/>
    <p:text>No, it hasn't</p:text>
    <p:extLst>
      <p:ext uri="{C676402C-5697-4E1C-873F-D02D1690AC5C}">
        <p15:threadingInfo timeZoneBias="0">
          <p15:parentCm authorId="3" idx="1"/>
        </p15:threadingInfo>
      </p:ext>
      <p:ext uri="http://customooxmlschemas.google.com/">
        <go:slidesCustomData xmlns:go="http://customooxmlschemas.google.com/" commentPostId="AAAAD5MGuB4"/>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5" dt="2019-10-29T16:48:19.565">
    <p:pos x="6000" y="0"/>
    <p:text>Finished, good to go.</p:text>
    <p:extLst>
      <p:ext uri="{C676402C-5697-4E1C-873F-D02D1690AC5C}">
        <p15:threadingInfo timeZoneBias="0"/>
      </p:ext>
      <p:ext uri="http://customooxmlschemas.google.com/">
        <go:slidesCustomData xmlns:go="http://customooxmlschemas.google.com/" commentPostId="AAAAD5Fu8G4"/>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6" dt="2019-10-29T16:48:32.029">
    <p:pos x="6000" y="0"/>
    <p:text>Finished, good to go.</p:text>
    <p:extLst>
      <p:ext uri="{C676402C-5697-4E1C-873F-D02D1690AC5C}">
        <p15:threadingInfo timeZoneBias="0"/>
      </p:ext>
      <p:ext uri="http://customooxmlschemas.google.com/">
        <go:slidesCustomData xmlns:go="http://customooxmlschemas.google.com/" commentPostId="AAAAD5Fu8HA"/>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 dt="2019-10-25T18:36:07.067">
    <p:pos x="593" y="1127"/>
    <p:text>added this to show we will have some way of saving the video if needed, like we plan to do to send it to the cloud.</p:text>
    <p:extLst>
      <p:ext uri="{C676402C-5697-4E1C-873F-D02D1690AC5C}">
        <p15:threadingInfo timeZoneBias="0"/>
      </p:ext>
      <p:ext uri="http://customooxmlschemas.google.com/">
        <go:slidesCustomData xmlns:go="http://customooxmlschemas.google.com/" commentPostId="AAAAD4P6Fqo"/>
      </p:ext>
    </p:extLst>
  </p:cm>
  <p:cm authorId="2" idx="3" dt="2019-10-25T18:40:25.886">
    <p:pos x="593" y="1227"/>
    <p:text>should verify whole requiremnt</p:text>
    <p:extLst>
      <p:ext uri="{C676402C-5697-4E1C-873F-D02D1690AC5C}">
        <p15:threadingInfo timeZoneBias="0"/>
      </p:ext>
      <p:ext uri="http://customooxmlschemas.google.com/">
        <go:slidesCustomData xmlns:go="http://customooxmlschemas.google.com/" commentPostId="AAAAD4P6Fr8"/>
      </p:ext>
    </p:extLst>
  </p:cm>
  <p:cm authorId="0" idx="3" dt="2019-10-29T05:33:08.037">
    <p:pos x="593" y="1327"/>
    <p:text>spacing is inconsistent in the first column for these three slides. Which is fine, but making sure it's intentional</p:text>
    <p:extLst>
      <p:ext uri="{C676402C-5697-4E1C-873F-D02D1690AC5C}">
        <p15:threadingInfo timeZoneBias="0"/>
      </p:ext>
      <p:ext uri="http://customooxmlschemas.google.com/">
        <go:slidesCustomData xmlns:go="http://customooxmlschemas.google.com/" commentPostId="AAAAD5IItL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acticalneurology.com/articles/2018-nov-dec/seizure-detection-and-sudep-prevention"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l.com/content/dam/support/us/en/documents/emerging-technologies/intel-realsense-technology/realsense-camera-r200-datasheet.pdf" TargetMode="External"/><Relationship Id="rId3" Type="http://schemas.openxmlformats.org/officeDocument/2006/relationships/hyperlink" Target="https://www.mouser.com/pdfdocs/Intel_D400_Series_Datasheet.pdf" TargetMode="External"/><Relationship Id="rId4" Type="http://schemas.openxmlformats.org/officeDocument/2006/relationships/hyperlink" Target="https://cdn.sparkfun.com/assets/6/5/9/1/8/eAP87003C_EX8029_Datasheet_Non-NDA-Rev1.0.pdf"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l.com/content/dam/support/us/en/documents/emerging-technologies/intel-realsense-technology/realsense-camera-r200-datasheet.pdf" TargetMode="External"/><Relationship Id="rId3" Type="http://schemas.openxmlformats.org/officeDocument/2006/relationships/hyperlink" Target="https://www.mouser.com/pdfdocs/Intel_D400_Series_Datasheet.pdf" TargetMode="External"/><Relationship Id="rId4" Type="http://schemas.openxmlformats.org/officeDocument/2006/relationships/hyperlink" Target="https://cdn.sparkfun.com/assets/6/5/9/1/8/eAP87003C_EX8029_Datasheet_Non-NDA-Rev1.0.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Oanh</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present the system requirements that define the SDNS based on what it should to to achieve its function. Comparing this with the system architecture and System Block Diagram will provide insight into how each sub-system or component has to perform in order to achieve the desired function. List all System Requirements with their verification. Highlight only one or two based on what flows to your MVP as these should be the most important NOW. </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present all of our system requirements which demonstrates understanding of the functional requirements of the system and the logical construction of system requirements based off this. The most important ones (MVP System Requirements) are highlighted which connects with our first and second Objectives on slide 3.</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151" name="Google Shape;151;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f5c34e999_2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Oanh</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present the system requirements that define the SDNS based on what it should to to achieve its function. Comparing this with the system architecture and System Block Diagram will provide insight into how each sub-system or component has to perform in order to achieve the desired function. List all System Requirements with their verification. Highlight only one or two based on what flows to your MVP as these should be the most important NOW. </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present all of our system requirements which demonstrates understanding of the functional requirements of the system and the logical construction of system requirements based off this. The most important ones (MVP System Requirements) are highlighted which connects with our first and second Objectives on slide 3.</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161" name="Google Shape;161;g6f5c34e999_2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f5c34e999_2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Oanh</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present the system requirements that define the SDNS based on what it should to to achieve its function. Comparing this with the system architecture and System Block Diagram will provide insight into how each sub-system or component has to perform in order to achieve the desired function. List all System Requirements with their verification. Highlight only one or two based on what flows to your MVP as these should be the most important NOW. </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present all of our system requirements which demonstrates understanding of the functional requirements of the system and the logical construction of system requirements based off this. The most important ones (MVP System Requirements) are highlighted which connects with our first and second Objectives on slide 3.</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170" name="Google Shape;170;g6f5c34e999_2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549972c11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6549972c11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6549972c11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88" name="Google Shape;188;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present our most relevant trade studies and we explain the rationale behind it, so that our sponsors and mentors can observe how we chose individual components that define the start of the MVP and the system in general</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shows the work done in our trade studies leading us to our first and second objectives on which we demonstrate further understanding of the requirements of the system and how we chose specific components based on the outcome of such trade studies.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96" name="Google Shape;196;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f5c34e999_2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6f5c34e999_2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Assumed we’d use a stereo IR camera for this</a:t>
            </a:r>
            <a:endParaRPr/>
          </a:p>
          <a:p>
            <a:pPr indent="0" lvl="0" marL="0" rtl="0" algn="l">
              <a:lnSpc>
                <a:spcPct val="100000"/>
              </a:lnSpc>
              <a:spcBef>
                <a:spcPts val="0"/>
              </a:spcBef>
              <a:spcAft>
                <a:spcPts val="0"/>
              </a:spcAft>
              <a:buSzPts val="1400"/>
              <a:buNone/>
            </a:pPr>
            <a:r>
              <a:rPr lang="en-US"/>
              <a:t>3 choices we looked at, which all use AI: using a neural network directly on camera’s output, using a premade pose estimation algorithm and then seizure classification on pose videos, and using a frequency analysis technique that we will explain in detail later.</a:t>
            </a:r>
            <a:endParaRPr/>
          </a:p>
          <a:p>
            <a:pPr indent="0" lvl="0" marL="0" rtl="0" algn="l">
              <a:lnSpc>
                <a:spcPct val="100000"/>
              </a:lnSpc>
              <a:spcBef>
                <a:spcPts val="0"/>
              </a:spcBef>
              <a:spcAft>
                <a:spcPts val="0"/>
              </a:spcAft>
              <a:buSzPts val="1400"/>
              <a:buNone/>
            </a:pPr>
            <a:r>
              <a:rPr lang="en-US"/>
              <a:t>The biggest challenge we will have with any machine learning algorithm will be obtaining training data. And as a rule of thumb, the more parameters that a machine algorithm has, the more training data you need. The neural network directly on the camera output would probably have tens of thousands of parameters, out of the box would have thousands of parameters, and the frequency analysis could have as few as 3 parameters.</a:t>
            </a:r>
            <a:endParaRPr/>
          </a:p>
          <a:p>
            <a:pPr indent="0" lvl="0" marL="0" rtl="0" algn="l">
              <a:lnSpc>
                <a:spcPct val="100000"/>
              </a:lnSpc>
              <a:spcBef>
                <a:spcPts val="0"/>
              </a:spcBef>
              <a:spcAft>
                <a:spcPts val="0"/>
              </a:spcAft>
              <a:buSzPts val="1400"/>
              <a:buNone/>
            </a:pPr>
            <a:r>
              <a:t/>
            </a:r>
            <a:endParaRPr/>
          </a:p>
        </p:txBody>
      </p:sp>
      <p:sp>
        <p:nvSpPr>
          <p:cNvPr id="206" name="Google Shape;206;g6f5c34e999_2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100">
                <a:latin typeface="Arial"/>
                <a:ea typeface="Arial"/>
                <a:cs typeface="Arial"/>
                <a:sym typeface="Arial"/>
              </a:rPr>
              <a:t>Humberto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our goal is to present an idea of what our system will look like and how it will operate when its fully functional. This is what we intend to present on Design Day and it is our final deliverable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present the final concept which is an outcome of the trade studies and concludes our first objective as we fully demonstrate understanding of how the final system shall operate to satisfy the given system requirements. </a:t>
            </a:r>
            <a:endParaRPr/>
          </a:p>
        </p:txBody>
      </p:sp>
      <p:sp>
        <p:nvSpPr>
          <p:cNvPr id="214" name="Google Shape;214;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f9d861d1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100">
                <a:latin typeface="Arial"/>
                <a:ea typeface="Arial"/>
                <a:cs typeface="Arial"/>
                <a:sym typeface="Arial"/>
              </a:rPr>
              <a:t>Humberto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our goal is to present an idea of what our system will look like and how it will operate when its fully functional. This is what we intend to present on Design Day and it is our final deliverable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present the final concept which is an outcome of the trade studies and concludes our first objective as we fully demonstrate understanding of how the final system shall operate to satisfy the given system requirements. </a:t>
            </a:r>
            <a:endParaRPr/>
          </a:p>
        </p:txBody>
      </p:sp>
      <p:sp>
        <p:nvSpPr>
          <p:cNvPr id="223" name="Google Shape;223;g6f9d861d18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07f4cb061_5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100">
                <a:latin typeface="Arial"/>
                <a:ea typeface="Arial"/>
                <a:cs typeface="Arial"/>
                <a:sym typeface="Arial"/>
              </a:rPr>
              <a:t>Gordon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our goal is to present an idea of what our system will look like and how it will operate when its fully functional. This is what we intend to present on Design Day and it is our final deliverable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present the final concept which is an outcome of the trade studies and concludes our first objective as we fully demonstrate understanding of how the final system shall operate to satisfy the given system requirements. </a:t>
            </a:r>
            <a:endParaRPr/>
          </a:p>
        </p:txBody>
      </p:sp>
      <p:sp>
        <p:nvSpPr>
          <p:cNvPr id="232" name="Google Shape;232;g707f4cb061_5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800">
                <a:latin typeface="Arial"/>
                <a:ea typeface="Arial"/>
                <a:cs typeface="Arial"/>
                <a:sym typeface="Arial"/>
              </a:rPr>
              <a:t>Alejandro:</a:t>
            </a:r>
            <a:endParaRPr sz="18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78" name="Google Shape;78;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549972c11_0_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6549972c11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6549972c11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07f4cb061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want to convey what our biggest risks are, given our resources, knowledge and time. Once identified, we will have generated a set of strategies to minimize such risk so that we can continue carrying on with the project on schedule.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On this side we present our risk analysis in which we have identified the main areas that present risk to our project. We also explain why our MVP is not driven by risk connecting with our second objective in slide 3. </a:t>
            </a:r>
            <a:endParaRPr/>
          </a:p>
        </p:txBody>
      </p:sp>
      <p:sp>
        <p:nvSpPr>
          <p:cNvPr id="249" name="Google Shape;249;g707f4cb061_0_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want to convey what our biggest risks are, given our resources, knowledge and time. Once identified, we will have generated a set of strategies to minimize such risk so that we can continue carrying on with the project on schedule.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On this side we present our risk analysis in which we have identified the main areas that present risk to our project. We also explain why our MVP is not driven by risk connecting with our second objective in slide 3. </a:t>
            </a:r>
            <a:endParaRPr/>
          </a:p>
        </p:txBody>
      </p:sp>
      <p:sp>
        <p:nvSpPr>
          <p:cNvPr id="258" name="Google Shape;258;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549972c11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6549972c11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6549972c11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f9d8616e5_3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6f9d8616e5_3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6f9d8616e5_3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549972c11_0_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6549972c11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explain which system requirements need attention from the beginning given that they present higher risk than others, thus should be tackled as soon as possible.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List the system requirements that were decomposed, the sub-system requirements with their verification type (A/T/I/D)</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In this slide, we present our prioritization of system requirements, the decomposition of selected system requirements based off risk and critical technology, so that our MVP can provide value to our customer and can drive us to the finished system as a starting point. </a:t>
            </a:r>
            <a:endParaRPr sz="1100">
              <a:latin typeface="Arial"/>
              <a:ea typeface="Arial"/>
              <a:cs typeface="Arial"/>
              <a:sym typeface="Arial"/>
            </a:endParaRPr>
          </a:p>
        </p:txBody>
      </p:sp>
      <p:sp>
        <p:nvSpPr>
          <p:cNvPr id="285" name="Google Shape;285;g6549972c11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f8061350e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6f8061350e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explain which system requirements need attention from the beginning given that they present higher risk than others, thus should be tackled as soon as possible.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List the system requirements that were decomposed, the sub-system requirements with their verification type (A/T/I/D)</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In this slide, we present our prioritization of system requirements, the decomposition of selected system requirements based off risk and critical technology, so that our MVP can provide value to our customer and can drive us to the finished system as a starting point. </a:t>
            </a:r>
            <a:endParaRPr sz="1100">
              <a:latin typeface="Arial"/>
              <a:ea typeface="Arial"/>
              <a:cs typeface="Arial"/>
              <a:sym typeface="Arial"/>
            </a:endParaRPr>
          </a:p>
        </p:txBody>
      </p:sp>
      <p:sp>
        <p:nvSpPr>
          <p:cNvPr id="293" name="Google Shape;293;g6f8061350e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f9d8616e5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6f9d8616e5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explain which system requirements need attention from the beginning given that they present higher risk than others, thus should be tackled as soon as possible.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List the system requirements that were decomposed, the sub-system requirements with their verification type (A/T/I/D)</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In this slide, we present our prioritization of system requirements, the decomposition of selected system requirements based off risk and critical technology, so that our MVP can provide value to our customer and can drive us to the finished system as a starting point. </a:t>
            </a:r>
            <a:endParaRPr sz="1100">
              <a:latin typeface="Arial"/>
              <a:ea typeface="Arial"/>
              <a:cs typeface="Arial"/>
              <a:sym typeface="Arial"/>
            </a:endParaRPr>
          </a:p>
        </p:txBody>
      </p:sp>
      <p:sp>
        <p:nvSpPr>
          <p:cNvPr id="302" name="Google Shape;302;g6f9d8616e5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f8061350e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6f8061350e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 note that no notification sunsystem tasks will be targeted, but it will be worked in parallel</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explain which system requirements need attention from the beginning given that they present higher risk than others, thus should be tackled as soon as possible.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List the system requirements that were decomposed, the sub-system requirements with their verification type (A/T/I/D)</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In this slide, we present our prioritization of system requirements, the decomposition of selected system requirements based off risk and critical technology, so that our MVP can provide value to our customer and can drive us to the finished system as a starting point. </a:t>
            </a:r>
            <a:endParaRPr sz="1100">
              <a:latin typeface="Arial"/>
              <a:ea typeface="Arial"/>
              <a:cs typeface="Arial"/>
              <a:sym typeface="Arial"/>
            </a:endParaRPr>
          </a:p>
        </p:txBody>
      </p:sp>
      <p:sp>
        <p:nvSpPr>
          <p:cNvPr id="311" name="Google Shape;311;g6f8061350e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549972c11_0_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6549972c11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6549972c11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give a detailed description of our MVP so that our sponsor and mentors can observe how we have chosen this first deliverable based on our risk analysis, trade studies and requirements prioritization. The audience will be able to see how this MVP encompasses the most critical areas of our project and how such areas will start to be tackled early on.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28" name="Google Shape;328;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Alejandro</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336" name="Google Shape;336;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5572dbb7a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345" name="Google Shape;345;g65572dbb7a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5572dbb7a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354" name="Google Shape;354;g65572dbb7a_1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5572dbb7a_1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363" name="Google Shape;363;g65572dbb7a_1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5572dbb7a_1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372" name="Google Shape;372;g65572dbb7a_1_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5572dbb7a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SDNS MVP in grey, “MVP and final SDNS” in green, “MVP only” in yellow, “color key” in grey</a:t>
            </a:r>
            <a:endParaRPr/>
          </a:p>
        </p:txBody>
      </p:sp>
      <p:sp>
        <p:nvSpPr>
          <p:cNvPr id="382" name="Google Shape;382;g65572dbb7a_1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f9d8616e5_3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Based on our MVP Definition, here we will explain how it should be verified so that by December, our MVP will have satisfied some of the system requirements of our project so that after that, we can focus on developing the remaining requirements and add functionality to the system based off that.</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Presenting our tests plan for the MVP is a crucial part of the presentation as it explains to the customer and mentors how our proposed MVP is not only build able but also verifiable in terms of the system requirements that encompass such MVP. This connects with our third objective in slide 3 about demonstrating verification methods for our MVP to show we are ready to build and verify it.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b="1"/>
          </a:p>
        </p:txBody>
      </p:sp>
      <p:sp>
        <p:nvSpPr>
          <p:cNvPr id="399" name="Google Shape;399;g6f9d8616e5_3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Based on our MVP Definition, here we will explain how it should be verified so that by December, our MVP will have satisfied some of the system requirements of our project so that after that, we can focus on developing the remaining requirements and add functionality to the system based off that.</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Presenting our tests plan for the MVP is a crucial part of the presentation as it explains to the customer and mentors how our proposed MVP is not only build able but also verifiable in terms of the system requirements that encompass such MVP. This connects with our third objective in slide 3 about demonstrating verification methods for our MVP to show we are ready to build and verify it.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b="1"/>
          </a:p>
        </p:txBody>
      </p:sp>
      <p:sp>
        <p:nvSpPr>
          <p:cNvPr id="410" name="Google Shape;410;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SzPts val="1400"/>
              <a:buNone/>
            </a:pPr>
            <a:r>
              <a:rPr lang="en-US" sz="1100">
                <a:latin typeface="Arial"/>
                <a:ea typeface="Arial"/>
                <a:cs typeface="Arial"/>
                <a:sym typeface="Arial"/>
              </a:rPr>
              <a:t>Here we need to add a short introduction that explains what is our project and why are we doing it? What is the purpose of dedicating time to build such system. </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supports our thesis statement since we explain our understanding of the project from a high-level perspective and we understand why it is significant to build such system, endorsing the fact that we are ready to start building and verifying our MVP</a:t>
            </a:r>
            <a:endParaRPr sz="1650">
              <a:latin typeface="Arial"/>
              <a:ea typeface="Arial"/>
              <a:cs typeface="Arial"/>
              <a:sym typeface="Arial"/>
            </a:endParaRPr>
          </a:p>
        </p:txBody>
      </p:sp>
      <p:sp>
        <p:nvSpPr>
          <p:cNvPr id="96" name="Google Shape;96;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f9d8616e5_1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6f9d8616e5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g6f9d8616e5_1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f9d8616e5_3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g6f9d8616e5_3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6f9d8616e5_3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707f4cb061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b="1" lang="en-US"/>
              <a:t>Here, this slide presents a cost analysis done until now, which explains how much money has been spent so far, and what other expenses we will incur in the next couple months. This supports our thesis statement as it demonstrates we have a clear financial overview of our project, validating our desire to start building the MVP.</a:t>
            </a:r>
            <a:endParaRPr b="1"/>
          </a:p>
        </p:txBody>
      </p:sp>
      <p:sp>
        <p:nvSpPr>
          <p:cNvPr id="445" name="Google Shape;445;g707f4cb061_4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707f4cb061_4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b="1" lang="en-US"/>
              <a:t>Here, this slide presents a cost analysis done until now, which explains how much money has been spent so far, and what other expenses we will incur in the next couple months. This supports our thesis statement as it demonstrates we have a clear financial overview of our project, validating our desire to start building the MVP.</a:t>
            </a:r>
            <a:endParaRPr b="1"/>
          </a:p>
        </p:txBody>
      </p:sp>
      <p:sp>
        <p:nvSpPr>
          <p:cNvPr id="454" name="Google Shape;454;g707f4cb061_4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5596f1c41_0_8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b="1" lang="en-US"/>
              <a:t>Here, this slide presents a cost analysis done until now, which explains how much money has been spent so far, and what other expenses we will incur in the next couple months. This supports our thesis statement as it demonstrates we have a clear financial overview of our project, validating our desire to start building the MVP.</a:t>
            </a:r>
            <a:endParaRPr b="1"/>
          </a:p>
        </p:txBody>
      </p:sp>
      <p:sp>
        <p:nvSpPr>
          <p:cNvPr id="462" name="Google Shape;462;g65596f1c41_0_8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objective is to present a minimum number of deliveries in which oir system will be augmented each time, with more and more system requirements being verified at each stage until we reach design day and deliver the final system</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b="1" lang="en-US" sz="1100">
                <a:latin typeface="Arial"/>
                <a:ea typeface="Arial"/>
                <a:cs typeface="Arial"/>
                <a:sym typeface="Arial"/>
              </a:rPr>
              <a:t>This slide serves the purpose of visually portraying the different milestones proposed for this project as well as the deliverables that will be shown in each review date.</a:t>
            </a:r>
            <a:endParaRPr b="1" sz="1100">
              <a:latin typeface="Arial"/>
              <a:ea typeface="Arial"/>
              <a:cs typeface="Arial"/>
              <a:sym typeface="Arial"/>
            </a:endParaRPr>
          </a:p>
        </p:txBody>
      </p:sp>
      <p:sp>
        <p:nvSpPr>
          <p:cNvPr id="470" name="Google Shape;470;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5596f1c41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objective is to present a minimum number of deliveries in which oir system will be augmented each time, with more and more system requirements being verified at each stage until we reach design day and deliver the final system</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b="1" lang="en-US" sz="1100">
                <a:latin typeface="Arial"/>
                <a:ea typeface="Arial"/>
                <a:cs typeface="Arial"/>
                <a:sym typeface="Arial"/>
              </a:rPr>
              <a:t>This slide serves the purpose of visually portraying the different milestones proposed for this project as well as the deliverables that will be shown in each review date.</a:t>
            </a:r>
            <a:endParaRPr b="1" sz="1100">
              <a:latin typeface="Arial"/>
              <a:ea typeface="Arial"/>
              <a:cs typeface="Arial"/>
              <a:sym typeface="Arial"/>
            </a:endParaRPr>
          </a:p>
        </p:txBody>
      </p:sp>
      <p:sp>
        <p:nvSpPr>
          <p:cNvPr id="478" name="Google Shape;478;g65596f1c41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propose deliverables by each review date so that the sponsor can get a sight if the added value over time of the project and how the MVP will tangibly transform into the final system. This connects with our thesis statement by demonstrating comprehension of the project and it’s stages. </a:t>
            </a:r>
            <a:endParaRPr/>
          </a:p>
        </p:txBody>
      </p:sp>
      <p:sp>
        <p:nvSpPr>
          <p:cNvPr id="486" name="Google Shape;486;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Given the introduction, here we need to add the boundaries that define our system. Functional Block Diagram here is useful with the ConOps as well.</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The second important part here is the system environment: What are the conditions our system will operate correctly in? Temperature? Pressure? Light?</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explain what the boundaries are for our system and what its operational environment will be. This connects with our first objective of demonstrating understanding of the environmental conditions required for our system to operate correctly.</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https://practicalneurology.com/articles/2018-nov-dec/seizure-detection-and-sudep-prevention</a:t>
            </a:r>
            <a:endParaRPr b="1" sz="1100">
              <a:latin typeface="Arial"/>
              <a:ea typeface="Arial"/>
              <a:cs typeface="Arial"/>
              <a:sym typeface="Arial"/>
            </a:endParaRPr>
          </a:p>
        </p:txBody>
      </p:sp>
      <p:sp>
        <p:nvSpPr>
          <p:cNvPr id="107" name="Google Shape;107;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summarize all the information presented focusing on our understanding of the requirements of the system, risk, and how we used such categories to choose an MVP and show that we are ready to build it.</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10" name="Google Shape;510;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65596f1c41_4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g65596f1c41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g65596f1c41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f9d8616e5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6f9d8616e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6f9d8616e5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6f8061350e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g6f8061350e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g6f8061350e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6f8061350e_0_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6f8061350e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9" name="Google Shape;549;g6f8061350e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6f8061350e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Based on our MVP Definition, here we will explain how it should be verified so that by December, our MVP will have satisfied some of the system requirements of our project so that after that, we can focus on developing the remaining requirements and add functionality to the system based off that.</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Presenting our tests plan for the MVP is a crucial part of the presentation as it explains to the customer and mentors how our proposed MVP is not only build able but also verifiable in terms of the system requirements that encompass such MVP. This connects with our third objective in slide 3 about demonstrating verification methods for our MVP to show we are ready to build and verify it.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b="1"/>
          </a:p>
        </p:txBody>
      </p:sp>
      <p:sp>
        <p:nvSpPr>
          <p:cNvPr id="558" name="Google Shape;558;g6f8061350e_0_1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707f4cb061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Alejandro and 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566" name="Google Shape;566;g707f4cb061_5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6f9d861d18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6f9d861d18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SzPts val="1400"/>
              <a:buNone/>
            </a:pPr>
            <a:r>
              <a:rPr lang="en-US" sz="1000">
                <a:solidFill>
                  <a:srgbClr val="000000"/>
                </a:solidFill>
                <a:latin typeface="Arial"/>
                <a:ea typeface="Arial"/>
                <a:cs typeface="Arial"/>
                <a:sym typeface="Arial"/>
              </a:rPr>
              <a:t>Active IR Camera trade Study was done with the information found in the datasheets found online on the manufacturers' websites. Information was summarized in the table below</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R200</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2"/>
              </a:rPr>
              <a:t>https://www.intel.com/content/dam/support/us/en/documents/emerging-technologies/intel-realsense-technology/realsense-camera-r200-datasheet.pdf</a:t>
            </a:r>
            <a:endParaRPr sz="1000" u="sng">
              <a:solidFill>
                <a:schemeClr val="hlink"/>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D415</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3"/>
              </a:rPr>
              <a:t>https://www.mouser.com/pdfdocs/Intel_D400_Series_Datasheet.pdf</a:t>
            </a:r>
            <a:endParaRPr sz="1000" u="sng">
              <a:solidFill>
                <a:schemeClr val="hlink"/>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eYe3D</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4"/>
              </a:rPr>
              <a:t>https://cdn.sparkfun.com/assets/6/5/9/1/8/eAP87003C_EX8029_Datasheet_Non-NDA-Rev1.0.pdf</a:t>
            </a:r>
            <a:endParaRPr sz="1000" u="sng">
              <a:solidFill>
                <a:schemeClr val="hlink"/>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75" name="Google Shape;575;g6f9d861d18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6f9d861d18_3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6f9d861d18_3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SzPts val="1400"/>
              <a:buNone/>
            </a:pPr>
            <a:r>
              <a:rPr lang="en-US" sz="1000">
                <a:solidFill>
                  <a:srgbClr val="000000"/>
                </a:solidFill>
                <a:latin typeface="Arial"/>
                <a:ea typeface="Arial"/>
                <a:cs typeface="Arial"/>
                <a:sym typeface="Arial"/>
              </a:rPr>
              <a:t>Active IR Camera trade Study was done with the information found in the datasheets found online on the manufacturers' websites. Information was summarized in the table below</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R200</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2"/>
              </a:rPr>
              <a:t>https://www.intel.com/content/dam/support/us/en/documents/emerging-technologies/intel-realsense-technology/realsense-camera-r200-datasheet.pdf</a:t>
            </a:r>
            <a:endParaRPr sz="1000" u="sng">
              <a:solidFill>
                <a:schemeClr val="hlink"/>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D415</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3"/>
              </a:rPr>
              <a:t>https://www.mouser.com/pdfdocs/Intel_D400_Series_Datasheet.pdf</a:t>
            </a:r>
            <a:endParaRPr sz="1000" u="sng">
              <a:solidFill>
                <a:schemeClr val="hlink"/>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eYe3D</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4"/>
              </a:rPr>
              <a:t>https://cdn.sparkfun.com/assets/6/5/9/1/8/eAP87003C_EX8029_Datasheet_Non-NDA-Rev1.0.pdf</a:t>
            </a:r>
            <a:endParaRPr sz="1000" u="sng">
              <a:solidFill>
                <a:schemeClr val="hlink"/>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84" name="Google Shape;584;g6f9d861d18_3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549972c11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6549972c11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6549972c11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6f9d861d18_0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6f9d861d18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g6f9d861d18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6f9d861d18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6f9d861d18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g6f9d861d18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707f018765_0_1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g707f018765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g707f018765_0_1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6f9d861d18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6f9d861d18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 name="Google Shape;623;g6f9d861d18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707f018765_0_1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707f018765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6" name="Google Shape;636;g707f018765_0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6f9d861d18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g6f9d861d18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g6f9d861d18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07f4cb061_5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Alejandro and 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653" name="Google Shape;653;g707f4cb061_5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Present the system block diagram to show how the different subsystems and components are connected and how they work together at a high level. Start with the overarching SBD, this gives context for the rest. </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With this slide, we demonstrate our understanding of the system as a set of connected subsystems that communicate in a specific way to achieve the desired task. Subsystems were defined from our functional requirements and ConOps, which demonstrates how our high-level understanding of the system slowly flows down to the sub-system level. This connects with our first objective on slide 3</a:t>
            </a:r>
            <a:endParaRPr b="1" sz="1100">
              <a:latin typeface="Arial"/>
              <a:ea typeface="Arial"/>
              <a:cs typeface="Arial"/>
              <a:sym typeface="Arial"/>
            </a:endParaRPr>
          </a:p>
        </p:txBody>
      </p:sp>
      <p:sp>
        <p:nvSpPr>
          <p:cNvPr id="127" name="Google Shape;127;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5596f1c41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Present the system block diagram to show how the different subsystems and components are connected and how they work together at a high level. Start with the overarching SBD, this gives context for the rest. </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With this slide, we demonstrate our understanding of the system as a set of connected subsystems that communicate in a specific way to achieve the desired task. Subsystems were defined from our functional requirements and ConOps, which demonstrates how our high-level understanding of the system slowly flows down to the sub-system level. This connects with our first objective on slide 3</a:t>
            </a:r>
            <a:endParaRPr b="1" sz="1100">
              <a:latin typeface="Arial"/>
              <a:ea typeface="Arial"/>
              <a:cs typeface="Arial"/>
              <a:sym typeface="Arial"/>
            </a:endParaRPr>
          </a:p>
        </p:txBody>
      </p:sp>
      <p:sp>
        <p:nvSpPr>
          <p:cNvPr id="135" name="Google Shape;135;g65596f1c41_1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Oanh</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Present our system architecture so that sponsors and mentors can observe the various sub-systems and components that comprise the SDNS at a high level.</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demonstrates that we understand the functional requirements enough to flow them down to the component level so that we can define subsystems and components necessary for the operation of the system, and organize them in a logical hierarchy. This connects with our first objective in slide 3.</a:t>
            </a:r>
            <a:endParaRPr/>
          </a:p>
        </p:txBody>
      </p:sp>
      <p:sp>
        <p:nvSpPr>
          <p:cNvPr id="143" name="Google Shape;14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 name="Shape 19"/>
        <p:cNvGrpSpPr/>
        <p:nvPr/>
      </p:nvGrpSpPr>
      <p:grpSpPr>
        <a:xfrm>
          <a:off x="0" y="0"/>
          <a:ext cx="0" cy="0"/>
          <a:chOff x="0" y="0"/>
          <a:chExt cx="0" cy="0"/>
        </a:xfrm>
      </p:grpSpPr>
      <p:sp>
        <p:nvSpPr>
          <p:cNvPr id="20" name="Google Shape;20;p6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C234B"/>
              </a:buClr>
              <a:buSzPts val="3600"/>
              <a:buFont typeface="Verdana"/>
              <a:buNone/>
              <a:defRPr b="1" i="0" sz="3600" u="none" cap="none" strike="noStrike">
                <a:solidFill>
                  <a:srgbClr val="0C234B"/>
                </a:solidFill>
                <a:latin typeface="Verdana"/>
                <a:ea typeface="Verdana"/>
                <a:cs typeface="Verdana"/>
                <a:sym typeface="Verdan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 name="Google Shape;21;p62"/>
          <p:cNvSpPr txBox="1"/>
          <p:nvPr>
            <p:ph idx="1" type="subTitle"/>
          </p:nvPr>
        </p:nvSpPr>
        <p:spPr>
          <a:xfrm>
            <a:off x="1371600" y="3886200"/>
            <a:ext cx="6400800" cy="1344319"/>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1pPr>
            <a:lvl2pPr lvl="1" marR="0" algn="ctr">
              <a:lnSpc>
                <a:spcPct val="100000"/>
              </a:lnSpc>
              <a:spcBef>
                <a:spcPts val="320"/>
              </a:spcBef>
              <a:spcAft>
                <a:spcPts val="0"/>
              </a:spcAft>
              <a:buClr>
                <a:srgbClr val="AB0520"/>
              </a:buClr>
              <a:buSzPts val="1600"/>
              <a:buFont typeface="Arial"/>
              <a:buNone/>
              <a:defRPr b="0" i="0" sz="1600" u="none" cap="none" strike="noStrike">
                <a:solidFill>
                  <a:srgbClr val="888888"/>
                </a:solidFill>
                <a:latin typeface="Verdana"/>
                <a:ea typeface="Verdana"/>
                <a:cs typeface="Verdana"/>
                <a:sym typeface="Verdana"/>
              </a:defRPr>
            </a:lvl2pPr>
            <a:lvl3pPr lvl="2" marR="0" algn="ctr">
              <a:lnSpc>
                <a:spcPct val="100000"/>
              </a:lnSpc>
              <a:spcBef>
                <a:spcPts val="240"/>
              </a:spcBef>
              <a:spcAft>
                <a:spcPts val="0"/>
              </a:spcAft>
              <a:buClr>
                <a:srgbClr val="AB0520"/>
              </a:buClr>
              <a:buSzPts val="1200"/>
              <a:buFont typeface="Arial"/>
              <a:buNone/>
              <a:defRPr b="0" i="0" sz="1200" u="none" cap="none" strike="noStrike">
                <a:solidFill>
                  <a:srgbClr val="888888"/>
                </a:solidFill>
                <a:latin typeface="Verdana"/>
                <a:ea typeface="Verdana"/>
                <a:cs typeface="Verdana"/>
                <a:sym typeface="Verdana"/>
              </a:defRPr>
            </a:lvl3pPr>
            <a:lvl4pPr lvl="3" marR="0" algn="ctr">
              <a:lnSpc>
                <a:spcPct val="100000"/>
              </a:lnSpc>
              <a:spcBef>
                <a:spcPts val="240"/>
              </a:spcBef>
              <a:spcAft>
                <a:spcPts val="0"/>
              </a:spcAft>
              <a:buClr>
                <a:srgbClr val="AB0520"/>
              </a:buClr>
              <a:buSzPts val="1200"/>
              <a:buFont typeface="Arial"/>
              <a:buNone/>
              <a:defRPr b="0" i="0" sz="1200" u="none" cap="none" strike="noStrike">
                <a:solidFill>
                  <a:srgbClr val="888888"/>
                </a:solidFill>
                <a:latin typeface="Verdana"/>
                <a:ea typeface="Verdana"/>
                <a:cs typeface="Verdana"/>
                <a:sym typeface="Verdana"/>
              </a:defRPr>
            </a:lvl4pPr>
            <a:lvl5pPr lvl="4" marR="0" algn="ctr">
              <a:lnSpc>
                <a:spcPct val="100000"/>
              </a:lnSpc>
              <a:spcBef>
                <a:spcPts val="240"/>
              </a:spcBef>
              <a:spcAft>
                <a:spcPts val="0"/>
              </a:spcAft>
              <a:buClr>
                <a:srgbClr val="AB0520"/>
              </a:buClr>
              <a:buSzPts val="1200"/>
              <a:buFont typeface="Arial"/>
              <a:buNone/>
              <a:defRPr b="0" i="0" sz="1200" u="none" cap="none" strike="noStrike">
                <a:solidFill>
                  <a:srgbClr val="888888"/>
                </a:solidFill>
                <a:latin typeface="Verdana"/>
                <a:ea typeface="Verdana"/>
                <a:cs typeface="Verdana"/>
                <a:sym typeface="Verdana"/>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2" name="Google Shape;22;p62"/>
          <p:cNvPicPr preferRelativeResize="0"/>
          <p:nvPr/>
        </p:nvPicPr>
        <p:blipFill rotWithShape="1">
          <a:blip r:embed="rId2">
            <a:alphaModFix/>
          </a:blip>
          <a:srcRect b="0" l="0" r="0" t="0"/>
          <a:stretch/>
        </p:blipFill>
        <p:spPr>
          <a:xfrm>
            <a:off x="3446812" y="5740147"/>
            <a:ext cx="2256972" cy="1128486"/>
          </a:xfrm>
          <a:prstGeom prst="rect">
            <a:avLst/>
          </a:prstGeom>
          <a:noFill/>
          <a:ln>
            <a:noFill/>
          </a:ln>
        </p:spPr>
      </p:pic>
      <p:pic>
        <p:nvPicPr>
          <p:cNvPr descr="triangles_2.png" id="23" name="Google Shape;23;p62"/>
          <p:cNvPicPr preferRelativeResize="0"/>
          <p:nvPr/>
        </p:nvPicPr>
        <p:blipFill rotWithShape="1">
          <a:blip r:embed="rId3">
            <a:alphaModFix/>
          </a:blip>
          <a:srcRect b="0" l="0" r="0" t="0"/>
          <a:stretch/>
        </p:blipFill>
        <p:spPr>
          <a:xfrm>
            <a:off x="4268723" y="1977326"/>
            <a:ext cx="606552" cy="8229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type="obj">
  <p:cSld name="OBJECT">
    <p:bg>
      <p:bgPr>
        <a:solidFill>
          <a:schemeClr val="lt1"/>
        </a:solidFill>
      </p:bgPr>
    </p:bg>
    <p:spTree>
      <p:nvGrpSpPr>
        <p:cNvPr id="24" name="Shape 24"/>
        <p:cNvGrpSpPr/>
        <p:nvPr/>
      </p:nvGrpSpPr>
      <p:grpSpPr>
        <a:xfrm>
          <a:off x="0" y="0"/>
          <a:ext cx="0" cy="0"/>
          <a:chOff x="0" y="0"/>
          <a:chExt cx="0" cy="0"/>
        </a:xfrm>
      </p:grpSpPr>
      <p:sp>
        <p:nvSpPr>
          <p:cNvPr id="25" name="Google Shape;25;p63"/>
          <p:cNvSpPr txBox="1"/>
          <p:nvPr>
            <p:ph type="title"/>
          </p:nvPr>
        </p:nvSpPr>
        <p:spPr>
          <a:xfrm>
            <a:off x="552686" y="621174"/>
            <a:ext cx="8229600" cy="90805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C234B"/>
              </a:buClr>
              <a:buSzPts val="3200"/>
              <a:buFont typeface="Verdana"/>
              <a:buNone/>
              <a:defRPr b="1" i="0" sz="3200" u="none" cap="none" strike="noStrike">
                <a:solidFill>
                  <a:srgbClr val="0C234B"/>
                </a:solidFill>
                <a:latin typeface="Verdana"/>
                <a:ea typeface="Verdana"/>
                <a:cs typeface="Verdana"/>
                <a:sym typeface="Verdan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6" name="Google Shape;26;p63"/>
          <p:cNvSpPr txBox="1"/>
          <p:nvPr>
            <p:ph idx="1" type="body"/>
          </p:nvPr>
        </p:nvSpPr>
        <p:spPr>
          <a:xfrm>
            <a:off x="554273" y="1511167"/>
            <a:ext cx="8228013" cy="5027613"/>
          </a:xfrm>
          <a:prstGeom prst="rect">
            <a:avLst/>
          </a:prstGeom>
          <a:noFill/>
          <a:ln>
            <a:noFill/>
          </a:ln>
        </p:spPr>
        <p:txBody>
          <a:bodyPr anchorCtr="0" anchor="t" bIns="45700" lIns="91425" spcFirstLastPara="1" rIns="91425" wrap="square" tIns="45700">
            <a:noAutofit/>
          </a:bodyPr>
          <a:lstStyle>
            <a:lvl1pPr indent="-406400" lvl="0" marL="457200" marR="0" algn="l">
              <a:lnSpc>
                <a:spcPct val="100000"/>
              </a:lnSpc>
              <a:spcBef>
                <a:spcPts val="560"/>
              </a:spcBef>
              <a:spcAft>
                <a:spcPts val="0"/>
              </a:spcAft>
              <a:buClr>
                <a:srgbClr val="AB0520"/>
              </a:buClr>
              <a:buSzPts val="2800"/>
              <a:buFont typeface="Arial"/>
              <a:buChar char="•"/>
              <a:defRPr b="0" i="0" sz="2800" u="none" cap="none" strike="noStrike">
                <a:solidFill>
                  <a:schemeClr val="dk1"/>
                </a:solidFill>
                <a:latin typeface="Verdana"/>
                <a:ea typeface="Verdana"/>
                <a:cs typeface="Verdana"/>
                <a:sym typeface="Verdana"/>
              </a:defRPr>
            </a:lvl1pPr>
            <a:lvl2pPr indent="-381000" lvl="1" marL="914400" marR="0" algn="l">
              <a:lnSpc>
                <a:spcPct val="100000"/>
              </a:lnSpc>
              <a:spcBef>
                <a:spcPts val="480"/>
              </a:spcBef>
              <a:spcAft>
                <a:spcPts val="0"/>
              </a:spcAft>
              <a:buClr>
                <a:srgbClr val="AB0520"/>
              </a:buClr>
              <a:buSzPts val="2400"/>
              <a:buFont typeface="Arial"/>
              <a:buChar char="•"/>
              <a:defRPr b="0" i="0" sz="2400" u="none" cap="none" strike="noStrike">
                <a:solidFill>
                  <a:schemeClr val="dk1"/>
                </a:solidFill>
                <a:latin typeface="Verdana"/>
                <a:ea typeface="Verdana"/>
                <a:cs typeface="Verdana"/>
                <a:sym typeface="Verdana"/>
              </a:defRPr>
            </a:lvl2pPr>
            <a:lvl3pPr indent="-355600" lvl="2" marL="1371600" marR="0" algn="l">
              <a:lnSpc>
                <a:spcPct val="100000"/>
              </a:lnSpc>
              <a:spcBef>
                <a:spcPts val="400"/>
              </a:spcBef>
              <a:spcAft>
                <a:spcPts val="0"/>
              </a:spcAft>
              <a:buClr>
                <a:srgbClr val="AB0520"/>
              </a:buClr>
              <a:buSzPts val="2000"/>
              <a:buFont typeface="Arial"/>
              <a:buChar char="•"/>
              <a:defRPr b="0" i="0" sz="2000" u="none" cap="none" strike="noStrike">
                <a:solidFill>
                  <a:schemeClr val="dk1"/>
                </a:solidFill>
                <a:latin typeface="Verdana"/>
                <a:ea typeface="Verdana"/>
                <a:cs typeface="Verdana"/>
                <a:sym typeface="Verdana"/>
              </a:defRPr>
            </a:lvl3pPr>
            <a:lvl4pPr indent="-342900" lvl="3" marL="1828800" marR="0" algn="l">
              <a:lnSpc>
                <a:spcPct val="100000"/>
              </a:lnSpc>
              <a:spcBef>
                <a:spcPts val="360"/>
              </a:spcBef>
              <a:spcAft>
                <a:spcPts val="0"/>
              </a:spcAft>
              <a:buClr>
                <a:srgbClr val="AB0520"/>
              </a:buClr>
              <a:buSzPts val="1800"/>
              <a:buFont typeface="Arial"/>
              <a:buChar char="•"/>
              <a:defRPr b="0" i="0" sz="1800" u="none" cap="none" strike="noStrike">
                <a:solidFill>
                  <a:schemeClr val="dk1"/>
                </a:solidFill>
                <a:latin typeface="Verdana"/>
                <a:ea typeface="Verdana"/>
                <a:cs typeface="Verdana"/>
                <a:sym typeface="Verdana"/>
              </a:defRPr>
            </a:lvl4pPr>
            <a:lvl5pPr indent="-330200" lvl="4" marL="2286000" marR="0" algn="l">
              <a:lnSpc>
                <a:spcPct val="100000"/>
              </a:lnSpc>
              <a:spcBef>
                <a:spcPts val="320"/>
              </a:spcBef>
              <a:spcAft>
                <a:spcPts val="0"/>
              </a:spcAft>
              <a:buClr>
                <a:srgbClr val="AB0520"/>
              </a:buClr>
              <a:buSzPts val="1600"/>
              <a:buFont typeface="Arial"/>
              <a:buChar char="•"/>
              <a:defRPr b="0" i="0" sz="1600" u="none" cap="none" strike="noStrike">
                <a:solidFill>
                  <a:schemeClr val="dk1"/>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Google Shape;27;p63"/>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Slide">
  <p:cSld name="Bulleted Slide">
    <p:spTree>
      <p:nvGrpSpPr>
        <p:cNvPr id="28" name="Shape 28"/>
        <p:cNvGrpSpPr/>
        <p:nvPr/>
      </p:nvGrpSpPr>
      <p:grpSpPr>
        <a:xfrm>
          <a:off x="0" y="0"/>
          <a:ext cx="0" cy="0"/>
          <a:chOff x="0" y="0"/>
          <a:chExt cx="0" cy="0"/>
        </a:xfrm>
      </p:grpSpPr>
      <p:sp>
        <p:nvSpPr>
          <p:cNvPr id="29" name="Google Shape;29;p64"/>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30" name="Google Shape;30;p64"/>
          <p:cNvSpPr txBox="1"/>
          <p:nvPr>
            <p:ph type="title"/>
          </p:nvPr>
        </p:nvSpPr>
        <p:spPr>
          <a:xfrm>
            <a:off x="685291" y="792939"/>
            <a:ext cx="7772400" cy="68507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C234B"/>
              </a:buClr>
              <a:buSzPts val="2000"/>
              <a:buFont typeface="Verdana"/>
              <a:buNone/>
              <a:defRPr b="1" i="0" sz="2000" u="none" cap="none" strike="noStrike">
                <a:solidFill>
                  <a:srgbClr val="0C234B"/>
                </a:solidFill>
                <a:latin typeface="Verdana"/>
                <a:ea typeface="Verdana"/>
                <a:cs typeface="Verdana"/>
                <a:sym typeface="Verdan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1" name="Google Shape;31;p64"/>
          <p:cNvSpPr txBox="1"/>
          <p:nvPr>
            <p:ph idx="1" type="body"/>
          </p:nvPr>
        </p:nvSpPr>
        <p:spPr>
          <a:xfrm>
            <a:off x="765443" y="2240801"/>
            <a:ext cx="3599264" cy="2971732"/>
          </a:xfrm>
          <a:prstGeom prst="rect">
            <a:avLst/>
          </a:prstGeom>
          <a:noFill/>
          <a:ln>
            <a:noFill/>
          </a:ln>
        </p:spPr>
        <p:txBody>
          <a:bodyPr anchorCtr="0" anchor="t" bIns="45700" lIns="91425" spcFirstLastPara="1" rIns="91425" wrap="square" tIns="45700">
            <a:noAutofit/>
          </a:bodyPr>
          <a:lstStyle>
            <a:lvl1pPr indent="-355600" lvl="0" marL="457200" marR="0" algn="l">
              <a:lnSpc>
                <a:spcPct val="100000"/>
              </a:lnSpc>
              <a:spcBef>
                <a:spcPts val="400"/>
              </a:spcBef>
              <a:spcAft>
                <a:spcPts val="0"/>
              </a:spcAft>
              <a:buClr>
                <a:srgbClr val="AB0520"/>
              </a:buClr>
              <a:buSzPts val="2000"/>
              <a:buFont typeface="Arial"/>
              <a:buChar char="•"/>
              <a:defRPr b="0" i="0" sz="2000" u="none" cap="none" strike="noStrike">
                <a:solidFill>
                  <a:srgbClr val="6F868D"/>
                </a:solidFill>
                <a:latin typeface="Verdana"/>
                <a:ea typeface="Verdana"/>
                <a:cs typeface="Verdana"/>
                <a:sym typeface="Verdana"/>
              </a:defRPr>
            </a:lvl1pPr>
            <a:lvl2pPr indent="-330200" lvl="1" marL="914400" marR="0" algn="l">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 name="Google Shape;32;p64"/>
          <p:cNvSpPr txBox="1"/>
          <p:nvPr>
            <p:ph idx="2" type="body"/>
          </p:nvPr>
        </p:nvSpPr>
        <p:spPr>
          <a:xfrm>
            <a:off x="4723271" y="2240801"/>
            <a:ext cx="3599264" cy="2971732"/>
          </a:xfrm>
          <a:prstGeom prst="rect">
            <a:avLst/>
          </a:prstGeom>
          <a:noFill/>
          <a:ln>
            <a:noFill/>
          </a:ln>
        </p:spPr>
        <p:txBody>
          <a:bodyPr anchorCtr="0" anchor="t" bIns="45700" lIns="91425" spcFirstLastPara="1" rIns="91425" wrap="square" tIns="45700">
            <a:noAutofit/>
          </a:bodyPr>
          <a:lstStyle>
            <a:lvl1pPr indent="-355600" lvl="0" marL="457200" marR="0" algn="l">
              <a:lnSpc>
                <a:spcPct val="100000"/>
              </a:lnSpc>
              <a:spcBef>
                <a:spcPts val="400"/>
              </a:spcBef>
              <a:spcAft>
                <a:spcPts val="0"/>
              </a:spcAft>
              <a:buClr>
                <a:srgbClr val="AB0520"/>
              </a:buClr>
              <a:buSzPts val="2000"/>
              <a:buFont typeface="Arial"/>
              <a:buChar char="•"/>
              <a:defRPr b="0" i="0" sz="2000" u="none" cap="none" strike="noStrike">
                <a:solidFill>
                  <a:srgbClr val="6F868D"/>
                </a:solidFill>
                <a:latin typeface="Verdana"/>
                <a:ea typeface="Verdana"/>
                <a:cs typeface="Verdana"/>
                <a:sym typeface="Verdana"/>
              </a:defRPr>
            </a:lvl1pPr>
            <a:lvl2pPr indent="-330200" lvl="1" marL="914400" marR="0" algn="l">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agraph Content">
  <p:cSld name="Paragraph Content">
    <p:spTree>
      <p:nvGrpSpPr>
        <p:cNvPr id="33" name="Shape 33"/>
        <p:cNvGrpSpPr/>
        <p:nvPr/>
      </p:nvGrpSpPr>
      <p:grpSpPr>
        <a:xfrm>
          <a:off x="0" y="0"/>
          <a:ext cx="0" cy="0"/>
          <a:chOff x="0" y="0"/>
          <a:chExt cx="0" cy="0"/>
        </a:xfrm>
      </p:grpSpPr>
      <p:sp>
        <p:nvSpPr>
          <p:cNvPr id="34" name="Google Shape;34;p65"/>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35" name="Google Shape;35;p65"/>
          <p:cNvSpPr txBox="1"/>
          <p:nvPr/>
        </p:nvSpPr>
        <p:spPr>
          <a:xfrm>
            <a:off x="736338" y="1103313"/>
            <a:ext cx="7772400" cy="11033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36" name="Google Shape;36;p65"/>
          <p:cNvSpPr txBox="1"/>
          <p:nvPr>
            <p:ph idx="1" type="body"/>
          </p:nvPr>
        </p:nvSpPr>
        <p:spPr>
          <a:xfrm>
            <a:off x="930172" y="2696278"/>
            <a:ext cx="3845859" cy="1418046"/>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800"/>
              </a:spcBef>
              <a:spcAft>
                <a:spcPts val="0"/>
              </a:spcAft>
              <a:buClr>
                <a:srgbClr val="6F868D"/>
              </a:buClr>
              <a:buSzPts val="1400"/>
              <a:buFont typeface="Arial"/>
              <a:buNone/>
              <a:defRPr b="0" i="0" sz="1400" u="none" cap="none" strike="noStrike">
                <a:solidFill>
                  <a:srgbClr val="6F868D"/>
                </a:solidFill>
                <a:latin typeface="Verdana"/>
                <a:ea typeface="Verdana"/>
                <a:cs typeface="Verdana"/>
                <a:sym typeface="Verdana"/>
              </a:defRPr>
            </a:lvl1pPr>
            <a:lvl2pPr indent="-330200" lvl="1" marL="914400" marR="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65"/>
          <p:cNvSpPr txBox="1"/>
          <p:nvPr>
            <p:ph idx="2" type="body"/>
          </p:nvPr>
        </p:nvSpPr>
        <p:spPr>
          <a:xfrm>
            <a:off x="909957" y="2355445"/>
            <a:ext cx="3845859" cy="3531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800"/>
              </a:spcBef>
              <a:spcAft>
                <a:spcPts val="0"/>
              </a:spcAft>
              <a:buClr>
                <a:srgbClr val="AB0520"/>
              </a:buClr>
              <a:buSzPts val="1800"/>
              <a:buFont typeface="Arial"/>
              <a:buNone/>
              <a:defRPr b="0" i="0" sz="1800" u="none" cap="none" strike="noStrike">
                <a:solidFill>
                  <a:srgbClr val="AB0520"/>
                </a:solidFill>
                <a:latin typeface="Verdana"/>
                <a:ea typeface="Verdana"/>
                <a:cs typeface="Verdana"/>
                <a:sym typeface="Verdana"/>
              </a:defRPr>
            </a:lvl1pPr>
            <a:lvl2pPr indent="-330200" lvl="1" marL="914400" marR="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Paragraph Content">
  <p:cSld name="Two Paragraph Content">
    <p:spTree>
      <p:nvGrpSpPr>
        <p:cNvPr id="38" name="Shape 38"/>
        <p:cNvGrpSpPr/>
        <p:nvPr/>
      </p:nvGrpSpPr>
      <p:grpSpPr>
        <a:xfrm>
          <a:off x="0" y="0"/>
          <a:ext cx="0" cy="0"/>
          <a:chOff x="0" y="0"/>
          <a:chExt cx="0" cy="0"/>
        </a:xfrm>
      </p:grpSpPr>
      <p:sp>
        <p:nvSpPr>
          <p:cNvPr id="39" name="Google Shape;39;p66"/>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0" name="Google Shape;40;p66"/>
          <p:cNvSpPr txBox="1"/>
          <p:nvPr/>
        </p:nvSpPr>
        <p:spPr>
          <a:xfrm>
            <a:off x="685291" y="717177"/>
            <a:ext cx="7772400" cy="11033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41" name="Google Shape;41;p66"/>
          <p:cNvSpPr txBox="1"/>
          <p:nvPr>
            <p:ph idx="1" type="body"/>
          </p:nvPr>
        </p:nvSpPr>
        <p:spPr>
          <a:xfrm>
            <a:off x="987377" y="2003330"/>
            <a:ext cx="3377331" cy="292956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800"/>
              </a:spcBef>
              <a:spcAft>
                <a:spcPts val="0"/>
              </a:spcAft>
              <a:buClr>
                <a:srgbClr val="6F868D"/>
              </a:buClr>
              <a:buSzPts val="2000"/>
              <a:buFont typeface="Arial"/>
              <a:buNone/>
              <a:defRPr b="0" i="0" sz="2000" u="none" cap="none" strike="noStrike">
                <a:solidFill>
                  <a:srgbClr val="6F868D"/>
                </a:solidFill>
                <a:latin typeface="Verdana"/>
                <a:ea typeface="Verdana"/>
                <a:cs typeface="Verdana"/>
                <a:sym typeface="Verdana"/>
              </a:defRPr>
            </a:lvl1pPr>
            <a:lvl2pPr indent="-330200" lvl="1" marL="914400" marR="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66"/>
          <p:cNvSpPr txBox="1"/>
          <p:nvPr>
            <p:ph idx="2" type="body"/>
          </p:nvPr>
        </p:nvSpPr>
        <p:spPr>
          <a:xfrm>
            <a:off x="4772589" y="2003330"/>
            <a:ext cx="3377331" cy="292956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800"/>
              </a:spcBef>
              <a:spcAft>
                <a:spcPts val="0"/>
              </a:spcAft>
              <a:buClr>
                <a:srgbClr val="6F868D"/>
              </a:buClr>
              <a:buSzPts val="2000"/>
              <a:buFont typeface="Arial"/>
              <a:buNone/>
              <a:defRPr b="0" i="0" sz="2000" u="none" cap="none" strike="noStrike">
                <a:solidFill>
                  <a:srgbClr val="6F868D"/>
                </a:solidFill>
                <a:latin typeface="Verdana"/>
                <a:ea typeface="Verdana"/>
                <a:cs typeface="Verdana"/>
                <a:sym typeface="Verdana"/>
              </a:defRPr>
            </a:lvl1pPr>
            <a:lvl2pPr indent="-330200" lvl="1" marL="914400" marR="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Slide">
  <p:cSld name="Object Slide">
    <p:spTree>
      <p:nvGrpSpPr>
        <p:cNvPr id="43" name="Shape 43"/>
        <p:cNvGrpSpPr/>
        <p:nvPr/>
      </p:nvGrpSpPr>
      <p:grpSpPr>
        <a:xfrm>
          <a:off x="0" y="0"/>
          <a:ext cx="0" cy="0"/>
          <a:chOff x="0" y="0"/>
          <a:chExt cx="0" cy="0"/>
        </a:xfrm>
      </p:grpSpPr>
      <p:sp>
        <p:nvSpPr>
          <p:cNvPr id="44" name="Google Shape;44;p67"/>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5" name="Google Shape;45;p67"/>
          <p:cNvSpPr txBox="1"/>
          <p:nvPr/>
        </p:nvSpPr>
        <p:spPr>
          <a:xfrm>
            <a:off x="685291" y="1434353"/>
            <a:ext cx="7772400" cy="11033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46" name="Google Shape;46;p67"/>
          <p:cNvSpPr txBox="1"/>
          <p:nvPr>
            <p:ph idx="1" type="body"/>
          </p:nvPr>
        </p:nvSpPr>
        <p:spPr>
          <a:xfrm>
            <a:off x="1209963" y="2875352"/>
            <a:ext cx="6467763" cy="1314450"/>
          </a:xfrm>
          <a:prstGeom prst="rect">
            <a:avLst/>
          </a:prstGeom>
          <a:noFill/>
          <a:ln>
            <a:noFill/>
          </a:ln>
        </p:spPr>
        <p:txBody>
          <a:bodyPr anchorCtr="0" anchor="t" bIns="45700" lIns="91425" spcFirstLastPara="1" rIns="91425" wrap="square" tIns="45700">
            <a:noAutofit/>
          </a:bodyPr>
          <a:lstStyle>
            <a:lvl1pPr indent="-406400" lvl="0" marL="457200" marR="0" algn="ctr">
              <a:lnSpc>
                <a:spcPct val="100000"/>
              </a:lnSpc>
              <a:spcBef>
                <a:spcPts val="560"/>
              </a:spcBef>
              <a:spcAft>
                <a:spcPts val="0"/>
              </a:spcAft>
              <a:buClr>
                <a:srgbClr val="AB0520"/>
              </a:buClr>
              <a:buSzPts val="2800"/>
              <a:buFont typeface="Arial"/>
              <a:buChar char="•"/>
              <a:defRPr b="0" i="0" sz="2800" u="none" cap="none" strike="noStrike">
                <a:solidFill>
                  <a:srgbClr val="6F868D"/>
                </a:solidFill>
                <a:latin typeface="Verdana"/>
                <a:ea typeface="Verdana"/>
                <a:cs typeface="Verdana"/>
                <a:sym typeface="Verdana"/>
              </a:defRPr>
            </a:lvl1pPr>
            <a:lvl2pPr indent="-381000" lvl="1" marL="914400" marR="0" algn="ctr">
              <a:lnSpc>
                <a:spcPct val="100000"/>
              </a:lnSpc>
              <a:spcBef>
                <a:spcPts val="480"/>
              </a:spcBef>
              <a:spcAft>
                <a:spcPts val="0"/>
              </a:spcAft>
              <a:buClr>
                <a:srgbClr val="AB0520"/>
              </a:buClr>
              <a:buSzPts val="2400"/>
              <a:buFont typeface="Arial"/>
              <a:buChar char="•"/>
              <a:defRPr b="0" i="0" sz="2400" u="none" cap="none" strike="noStrike">
                <a:solidFill>
                  <a:srgbClr val="6F868D"/>
                </a:solidFill>
                <a:latin typeface="Verdana"/>
                <a:ea typeface="Verdana"/>
                <a:cs typeface="Verdana"/>
                <a:sym typeface="Verdana"/>
              </a:defRPr>
            </a:lvl2pPr>
            <a:lvl3pPr indent="-355600" lvl="2" marL="1371600" marR="0" algn="ctr">
              <a:lnSpc>
                <a:spcPct val="100000"/>
              </a:lnSpc>
              <a:spcBef>
                <a:spcPts val="400"/>
              </a:spcBef>
              <a:spcAft>
                <a:spcPts val="0"/>
              </a:spcAft>
              <a:buClr>
                <a:srgbClr val="AB0520"/>
              </a:buClr>
              <a:buSzPts val="2000"/>
              <a:buFont typeface="Arial"/>
              <a:buChar char="•"/>
              <a:defRPr b="0" i="0" sz="2000" u="none" cap="none" strike="noStrike">
                <a:solidFill>
                  <a:srgbClr val="6F868D"/>
                </a:solidFill>
                <a:latin typeface="Verdana"/>
                <a:ea typeface="Verdana"/>
                <a:cs typeface="Verdana"/>
                <a:sym typeface="Verdana"/>
              </a:defRPr>
            </a:lvl3pPr>
            <a:lvl4pPr indent="-342900" lvl="3" marL="1828800" marR="0" algn="ctr">
              <a:lnSpc>
                <a:spcPct val="100000"/>
              </a:lnSpc>
              <a:spcBef>
                <a:spcPts val="360"/>
              </a:spcBef>
              <a:spcAft>
                <a:spcPts val="0"/>
              </a:spcAft>
              <a:buClr>
                <a:srgbClr val="AB0520"/>
              </a:buClr>
              <a:buSzPts val="1800"/>
              <a:buFont typeface="Arial"/>
              <a:buChar char="•"/>
              <a:defRPr b="0" i="0" sz="1800" u="none" cap="none" strike="noStrike">
                <a:solidFill>
                  <a:srgbClr val="6F868D"/>
                </a:solidFill>
                <a:latin typeface="Verdana"/>
                <a:ea typeface="Verdana"/>
                <a:cs typeface="Verdana"/>
                <a:sym typeface="Verdana"/>
              </a:defRPr>
            </a:lvl4pPr>
            <a:lvl5pPr indent="-342900" lvl="4" marL="2286000" marR="0" algn="ctr">
              <a:lnSpc>
                <a:spcPct val="100000"/>
              </a:lnSpc>
              <a:spcBef>
                <a:spcPts val="360"/>
              </a:spcBef>
              <a:spcAft>
                <a:spcPts val="0"/>
              </a:spcAft>
              <a:buClr>
                <a:srgbClr val="AB0520"/>
              </a:buClr>
              <a:buSzPts val="1800"/>
              <a:buFont typeface="Arial"/>
              <a:buChar char="•"/>
              <a:defRPr b="0" i="0" sz="1800" u="none" cap="none" strike="noStrike">
                <a:solidFill>
                  <a:srgbClr val="6F868D"/>
                </a:solidFill>
                <a:latin typeface="Verdana"/>
                <a:ea typeface="Verdana"/>
                <a:cs typeface="Verdana"/>
                <a:sym typeface="Verdana"/>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Caption">
  <p:cSld name="Photo with Caption">
    <p:spTree>
      <p:nvGrpSpPr>
        <p:cNvPr id="47" name="Shape 47"/>
        <p:cNvGrpSpPr/>
        <p:nvPr/>
      </p:nvGrpSpPr>
      <p:grpSpPr>
        <a:xfrm>
          <a:off x="0" y="0"/>
          <a:ext cx="0" cy="0"/>
          <a:chOff x="0" y="0"/>
          <a:chExt cx="0" cy="0"/>
        </a:xfrm>
      </p:grpSpPr>
      <p:sp>
        <p:nvSpPr>
          <p:cNvPr id="48" name="Google Shape;48;p68"/>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9" name="Google Shape;49;p68"/>
          <p:cNvSpPr txBox="1"/>
          <p:nvPr/>
        </p:nvSpPr>
        <p:spPr>
          <a:xfrm>
            <a:off x="685291" y="814294"/>
            <a:ext cx="7772400" cy="8406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50" name="Google Shape;50;p68"/>
          <p:cNvSpPr/>
          <p:nvPr>
            <p:ph idx="2" type="pic"/>
          </p:nvPr>
        </p:nvSpPr>
        <p:spPr>
          <a:xfrm>
            <a:off x="1792288" y="1829440"/>
            <a:ext cx="5486400" cy="3086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640"/>
              </a:spcBef>
              <a:spcAft>
                <a:spcPts val="0"/>
              </a:spcAft>
              <a:buClr>
                <a:srgbClr val="AB0520"/>
              </a:buClr>
              <a:buSzPts val="3200"/>
              <a:buFont typeface="Arial"/>
              <a:buNone/>
              <a:defRPr b="0" i="0" sz="3200" u="none" cap="none" strike="noStrike">
                <a:solidFill>
                  <a:srgbClr val="6F868D"/>
                </a:solidFill>
                <a:latin typeface="Verdana"/>
                <a:ea typeface="Verdana"/>
                <a:cs typeface="Verdana"/>
                <a:sym typeface="Verdana"/>
              </a:defRPr>
            </a:lvl1pPr>
            <a:lvl2pPr lvl="1" marR="0" rtl="0" algn="ctr">
              <a:lnSpc>
                <a:spcPct val="100000"/>
              </a:lnSpc>
              <a:spcBef>
                <a:spcPts val="560"/>
              </a:spcBef>
              <a:spcAft>
                <a:spcPts val="0"/>
              </a:spcAft>
              <a:buClr>
                <a:srgbClr val="AB0520"/>
              </a:buClr>
              <a:buSzPts val="2800"/>
              <a:buFont typeface="Arial"/>
              <a:buNone/>
              <a:defRPr b="0" i="0" sz="2800" u="none" cap="none" strike="noStrike">
                <a:solidFill>
                  <a:srgbClr val="6F868D"/>
                </a:solidFill>
                <a:latin typeface="Verdana"/>
                <a:ea typeface="Verdana"/>
                <a:cs typeface="Verdana"/>
                <a:sym typeface="Verdana"/>
              </a:defRPr>
            </a:lvl2pPr>
            <a:lvl3pPr lvl="2" marR="0" rtl="0" algn="ctr">
              <a:lnSpc>
                <a:spcPct val="100000"/>
              </a:lnSpc>
              <a:spcBef>
                <a:spcPts val="480"/>
              </a:spcBef>
              <a:spcAft>
                <a:spcPts val="0"/>
              </a:spcAft>
              <a:buClr>
                <a:srgbClr val="AB0520"/>
              </a:buClr>
              <a:buSzPts val="2400"/>
              <a:buFont typeface="Arial"/>
              <a:buNone/>
              <a:defRPr b="0" i="0" sz="2400" u="none" cap="none" strike="noStrike">
                <a:solidFill>
                  <a:srgbClr val="6F868D"/>
                </a:solidFill>
                <a:latin typeface="Verdana"/>
                <a:ea typeface="Verdana"/>
                <a:cs typeface="Verdana"/>
                <a:sym typeface="Verdana"/>
              </a:defRPr>
            </a:lvl3pPr>
            <a:lvl4pPr lvl="3"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4pPr>
            <a:lvl5pPr lvl="4"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1" name="Google Shape;51;p68"/>
          <p:cNvSpPr txBox="1"/>
          <p:nvPr>
            <p:ph idx="1" type="body"/>
          </p:nvPr>
        </p:nvSpPr>
        <p:spPr>
          <a:xfrm>
            <a:off x="1792288" y="4938724"/>
            <a:ext cx="5486400" cy="40087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240"/>
              </a:spcBef>
              <a:spcAft>
                <a:spcPts val="0"/>
              </a:spcAft>
              <a:buClr>
                <a:srgbClr val="AB0520"/>
              </a:buClr>
              <a:buSzPts val="1200"/>
              <a:buFont typeface="Arial"/>
              <a:buNone/>
              <a:defRPr b="0" i="0" sz="1200" u="none" cap="none" strike="noStrike">
                <a:solidFill>
                  <a:srgbClr val="6F868D"/>
                </a:solidFill>
                <a:latin typeface="Verdana"/>
                <a:ea typeface="Verdana"/>
                <a:cs typeface="Verdana"/>
                <a:sym typeface="Verdana"/>
              </a:defRPr>
            </a:lvl1pPr>
            <a:lvl2pPr indent="-228600" lvl="1" marL="914400" marR="0" algn="ctr">
              <a:lnSpc>
                <a:spcPct val="100000"/>
              </a:lnSpc>
              <a:spcBef>
                <a:spcPts val="240"/>
              </a:spcBef>
              <a:spcAft>
                <a:spcPts val="0"/>
              </a:spcAft>
              <a:buClr>
                <a:srgbClr val="AB0520"/>
              </a:buClr>
              <a:buSzPts val="1200"/>
              <a:buFont typeface="Arial"/>
              <a:buNone/>
              <a:defRPr b="0" i="0" sz="1200" u="none" cap="none" strike="noStrike">
                <a:solidFill>
                  <a:srgbClr val="6F868D"/>
                </a:solidFill>
                <a:latin typeface="Verdana"/>
                <a:ea typeface="Verdana"/>
                <a:cs typeface="Verdana"/>
                <a:sym typeface="Verdana"/>
              </a:defRPr>
            </a:lvl2pPr>
            <a:lvl3pPr indent="-228600" lvl="2" marL="1371600" marR="0" algn="ctr">
              <a:lnSpc>
                <a:spcPct val="100000"/>
              </a:lnSpc>
              <a:spcBef>
                <a:spcPts val="200"/>
              </a:spcBef>
              <a:spcAft>
                <a:spcPts val="0"/>
              </a:spcAft>
              <a:buClr>
                <a:srgbClr val="AB0520"/>
              </a:buClr>
              <a:buSzPts val="1000"/>
              <a:buFont typeface="Arial"/>
              <a:buNone/>
              <a:defRPr b="0" i="0" sz="1000" u="none" cap="none" strike="noStrike">
                <a:solidFill>
                  <a:srgbClr val="6F868D"/>
                </a:solidFill>
                <a:latin typeface="Verdana"/>
                <a:ea typeface="Verdana"/>
                <a:cs typeface="Verdana"/>
                <a:sym typeface="Verdana"/>
              </a:defRPr>
            </a:lvl3pPr>
            <a:lvl4pPr indent="-228600" lvl="3" marL="1828800" marR="0" algn="ctr">
              <a:lnSpc>
                <a:spcPct val="100000"/>
              </a:lnSpc>
              <a:spcBef>
                <a:spcPts val="180"/>
              </a:spcBef>
              <a:spcAft>
                <a:spcPts val="0"/>
              </a:spcAft>
              <a:buClr>
                <a:srgbClr val="AB0520"/>
              </a:buClr>
              <a:buSzPts val="900"/>
              <a:buFont typeface="Arial"/>
              <a:buNone/>
              <a:defRPr b="0" i="0" sz="900" u="none" cap="none" strike="noStrike">
                <a:solidFill>
                  <a:srgbClr val="6F868D"/>
                </a:solidFill>
                <a:latin typeface="Verdana"/>
                <a:ea typeface="Verdana"/>
                <a:cs typeface="Verdana"/>
                <a:sym typeface="Verdana"/>
              </a:defRPr>
            </a:lvl4pPr>
            <a:lvl5pPr indent="-228600" lvl="4" marL="2286000" marR="0" algn="ctr">
              <a:lnSpc>
                <a:spcPct val="100000"/>
              </a:lnSpc>
              <a:spcBef>
                <a:spcPts val="180"/>
              </a:spcBef>
              <a:spcAft>
                <a:spcPts val="0"/>
              </a:spcAft>
              <a:buClr>
                <a:srgbClr val="AB0520"/>
              </a:buClr>
              <a:buSzPts val="900"/>
              <a:buFont typeface="Arial"/>
              <a:buNone/>
              <a:defRPr b="0" i="0" sz="900" u="none" cap="none" strike="noStrike">
                <a:solidFill>
                  <a:srgbClr val="6F868D"/>
                </a:solidFill>
                <a:latin typeface="Verdana"/>
                <a:ea typeface="Verdana"/>
                <a:cs typeface="Verdana"/>
                <a:sym typeface="Verdana"/>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ft Aligned Slide">
  <p:cSld name="Left Aligned Slide">
    <p:spTree>
      <p:nvGrpSpPr>
        <p:cNvPr id="52" name="Shape 52"/>
        <p:cNvGrpSpPr/>
        <p:nvPr/>
      </p:nvGrpSpPr>
      <p:grpSpPr>
        <a:xfrm>
          <a:off x="0" y="0"/>
          <a:ext cx="0" cy="0"/>
          <a:chOff x="0" y="0"/>
          <a:chExt cx="0" cy="0"/>
        </a:xfrm>
      </p:grpSpPr>
      <p:sp>
        <p:nvSpPr>
          <p:cNvPr id="53" name="Google Shape;53;p69"/>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69"/>
          <p:cNvSpPr txBox="1"/>
          <p:nvPr>
            <p:ph type="title"/>
          </p:nvPr>
        </p:nvSpPr>
        <p:spPr>
          <a:xfrm>
            <a:off x="679135" y="903941"/>
            <a:ext cx="7772400" cy="774607"/>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C234B"/>
              </a:buClr>
              <a:buSzPts val="2000"/>
              <a:buFont typeface="Verdana"/>
              <a:buNone/>
              <a:defRPr b="1" i="0" sz="2000" u="none" cap="none" strike="noStrike">
                <a:solidFill>
                  <a:srgbClr val="0C234B"/>
                </a:solidFill>
                <a:latin typeface="Verdana"/>
                <a:ea typeface="Verdana"/>
                <a:cs typeface="Verdana"/>
                <a:sym typeface="Verdan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5" name="Google Shape;55;p69"/>
          <p:cNvSpPr txBox="1"/>
          <p:nvPr>
            <p:ph idx="1" type="body"/>
          </p:nvPr>
        </p:nvSpPr>
        <p:spPr>
          <a:xfrm>
            <a:off x="679135" y="1843553"/>
            <a:ext cx="2255330" cy="221955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800"/>
              </a:spcBef>
              <a:spcAft>
                <a:spcPts val="0"/>
              </a:spcAft>
              <a:buClr>
                <a:srgbClr val="6F868D"/>
              </a:buClr>
              <a:buSzPts val="1400"/>
              <a:buFont typeface="Arial"/>
              <a:buNone/>
              <a:defRPr b="0" i="0" sz="1400" u="none" cap="none" strike="noStrike">
                <a:solidFill>
                  <a:srgbClr val="6F868D"/>
                </a:solidFill>
                <a:latin typeface="Verdana"/>
                <a:ea typeface="Verdana"/>
                <a:cs typeface="Verdana"/>
                <a:sym typeface="Verdana"/>
              </a:defRPr>
            </a:lvl1pPr>
            <a:lvl2pPr indent="-330200" lvl="1" marL="914400" marR="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 name="Google Shape;56;p69"/>
          <p:cNvSpPr/>
          <p:nvPr>
            <p:ph idx="2" type="pic"/>
          </p:nvPr>
        </p:nvSpPr>
        <p:spPr>
          <a:xfrm>
            <a:off x="3049915" y="1921673"/>
            <a:ext cx="5486400" cy="3086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640"/>
              </a:spcBef>
              <a:spcAft>
                <a:spcPts val="0"/>
              </a:spcAft>
              <a:buClr>
                <a:srgbClr val="AB0520"/>
              </a:buClr>
              <a:buSzPts val="3200"/>
              <a:buFont typeface="Arial"/>
              <a:buNone/>
              <a:defRPr b="0" i="0" sz="3200" u="none" cap="none" strike="noStrike">
                <a:solidFill>
                  <a:srgbClr val="6F868D"/>
                </a:solidFill>
                <a:latin typeface="Verdana"/>
                <a:ea typeface="Verdana"/>
                <a:cs typeface="Verdana"/>
                <a:sym typeface="Verdana"/>
              </a:defRPr>
            </a:lvl1pPr>
            <a:lvl2pPr lvl="1" marR="0" rtl="0" algn="ctr">
              <a:lnSpc>
                <a:spcPct val="100000"/>
              </a:lnSpc>
              <a:spcBef>
                <a:spcPts val="560"/>
              </a:spcBef>
              <a:spcAft>
                <a:spcPts val="0"/>
              </a:spcAft>
              <a:buClr>
                <a:srgbClr val="AB0520"/>
              </a:buClr>
              <a:buSzPts val="2800"/>
              <a:buFont typeface="Arial"/>
              <a:buNone/>
              <a:defRPr b="0" i="0" sz="2800" u="none" cap="none" strike="noStrike">
                <a:solidFill>
                  <a:srgbClr val="6F868D"/>
                </a:solidFill>
                <a:latin typeface="Verdana"/>
                <a:ea typeface="Verdana"/>
                <a:cs typeface="Verdana"/>
                <a:sym typeface="Verdana"/>
              </a:defRPr>
            </a:lvl2pPr>
            <a:lvl3pPr lvl="2" marR="0" rtl="0" algn="ctr">
              <a:lnSpc>
                <a:spcPct val="100000"/>
              </a:lnSpc>
              <a:spcBef>
                <a:spcPts val="480"/>
              </a:spcBef>
              <a:spcAft>
                <a:spcPts val="0"/>
              </a:spcAft>
              <a:buClr>
                <a:srgbClr val="AB0520"/>
              </a:buClr>
              <a:buSzPts val="2400"/>
              <a:buFont typeface="Arial"/>
              <a:buNone/>
              <a:defRPr b="0" i="0" sz="2400" u="none" cap="none" strike="noStrike">
                <a:solidFill>
                  <a:srgbClr val="6F868D"/>
                </a:solidFill>
                <a:latin typeface="Verdana"/>
                <a:ea typeface="Verdana"/>
                <a:cs typeface="Verdana"/>
                <a:sym typeface="Verdana"/>
              </a:defRPr>
            </a:lvl3pPr>
            <a:lvl4pPr lvl="3"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4pPr>
            <a:lvl5pPr lvl="4"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7" name="Google Shape;57;p69"/>
          <p:cNvSpPr txBox="1"/>
          <p:nvPr>
            <p:ph idx="3" type="body"/>
          </p:nvPr>
        </p:nvSpPr>
        <p:spPr>
          <a:xfrm>
            <a:off x="3049915" y="5030957"/>
            <a:ext cx="5486400" cy="40087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240"/>
              </a:spcBef>
              <a:spcAft>
                <a:spcPts val="0"/>
              </a:spcAft>
              <a:buClr>
                <a:srgbClr val="AB0520"/>
              </a:buClr>
              <a:buSzPts val="1200"/>
              <a:buFont typeface="Arial"/>
              <a:buNone/>
              <a:defRPr b="0" i="0" sz="1200" u="none" cap="none" strike="noStrike">
                <a:solidFill>
                  <a:srgbClr val="6F868D"/>
                </a:solidFill>
                <a:latin typeface="Verdana"/>
                <a:ea typeface="Verdana"/>
                <a:cs typeface="Verdana"/>
                <a:sym typeface="Verdana"/>
              </a:defRPr>
            </a:lvl1pPr>
            <a:lvl2pPr indent="-228600" lvl="1" marL="914400" marR="0" algn="ctr">
              <a:lnSpc>
                <a:spcPct val="100000"/>
              </a:lnSpc>
              <a:spcBef>
                <a:spcPts val="240"/>
              </a:spcBef>
              <a:spcAft>
                <a:spcPts val="0"/>
              </a:spcAft>
              <a:buClr>
                <a:srgbClr val="AB0520"/>
              </a:buClr>
              <a:buSzPts val="1200"/>
              <a:buFont typeface="Arial"/>
              <a:buNone/>
              <a:defRPr b="0" i="0" sz="1200" u="none" cap="none" strike="noStrike">
                <a:solidFill>
                  <a:srgbClr val="6F868D"/>
                </a:solidFill>
                <a:latin typeface="Verdana"/>
                <a:ea typeface="Verdana"/>
                <a:cs typeface="Verdana"/>
                <a:sym typeface="Verdana"/>
              </a:defRPr>
            </a:lvl2pPr>
            <a:lvl3pPr indent="-228600" lvl="2" marL="1371600" marR="0" algn="ctr">
              <a:lnSpc>
                <a:spcPct val="100000"/>
              </a:lnSpc>
              <a:spcBef>
                <a:spcPts val="200"/>
              </a:spcBef>
              <a:spcAft>
                <a:spcPts val="0"/>
              </a:spcAft>
              <a:buClr>
                <a:srgbClr val="AB0520"/>
              </a:buClr>
              <a:buSzPts val="1000"/>
              <a:buFont typeface="Arial"/>
              <a:buNone/>
              <a:defRPr b="0" i="0" sz="1000" u="none" cap="none" strike="noStrike">
                <a:solidFill>
                  <a:srgbClr val="6F868D"/>
                </a:solidFill>
                <a:latin typeface="Verdana"/>
                <a:ea typeface="Verdana"/>
                <a:cs typeface="Verdana"/>
                <a:sym typeface="Verdana"/>
              </a:defRPr>
            </a:lvl3pPr>
            <a:lvl4pPr indent="-228600" lvl="3" marL="1828800" marR="0" algn="ctr">
              <a:lnSpc>
                <a:spcPct val="100000"/>
              </a:lnSpc>
              <a:spcBef>
                <a:spcPts val="180"/>
              </a:spcBef>
              <a:spcAft>
                <a:spcPts val="0"/>
              </a:spcAft>
              <a:buClr>
                <a:srgbClr val="AB0520"/>
              </a:buClr>
              <a:buSzPts val="900"/>
              <a:buFont typeface="Arial"/>
              <a:buNone/>
              <a:defRPr b="0" i="0" sz="900" u="none" cap="none" strike="noStrike">
                <a:solidFill>
                  <a:srgbClr val="6F868D"/>
                </a:solidFill>
                <a:latin typeface="Verdana"/>
                <a:ea typeface="Verdana"/>
                <a:cs typeface="Verdana"/>
                <a:sym typeface="Verdana"/>
              </a:defRPr>
            </a:lvl4pPr>
            <a:lvl5pPr indent="-228600" lvl="4" marL="2286000" marR="0" algn="ctr">
              <a:lnSpc>
                <a:spcPct val="100000"/>
              </a:lnSpc>
              <a:spcBef>
                <a:spcPts val="180"/>
              </a:spcBef>
              <a:spcAft>
                <a:spcPts val="0"/>
              </a:spcAft>
              <a:buClr>
                <a:srgbClr val="AB0520"/>
              </a:buClr>
              <a:buSzPts val="900"/>
              <a:buFont typeface="Arial"/>
              <a:buNone/>
              <a:defRPr b="0" i="0" sz="900" u="none" cap="none" strike="noStrike">
                <a:solidFill>
                  <a:srgbClr val="6F868D"/>
                </a:solidFill>
                <a:latin typeface="Verdana"/>
                <a:ea typeface="Verdana"/>
                <a:cs typeface="Verdana"/>
                <a:sym typeface="Verdana"/>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 Slide">
    <p:spTree>
      <p:nvGrpSpPr>
        <p:cNvPr id="58" name="Shape 58"/>
        <p:cNvGrpSpPr/>
        <p:nvPr/>
      </p:nvGrpSpPr>
      <p:grpSpPr>
        <a:xfrm>
          <a:off x="0" y="0"/>
          <a:ext cx="0" cy="0"/>
          <a:chOff x="0" y="0"/>
          <a:chExt cx="0" cy="0"/>
        </a:xfrm>
      </p:grpSpPr>
      <p:sp>
        <p:nvSpPr>
          <p:cNvPr id="59" name="Google Shape;59;p70"/>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descr="unireldata:Shared:_UR_CLIENTS:OUR:2014:OUR140527_DE_BrandArchitecture:MASTER LOGOS:CENG_140611_DE_BrandArchitecture_Folder:UA_CENG_logo lock up:DIGITAL:PNG:Full Color:UA_CENG_RGB_Primary.png" id="60" name="Google Shape;60;p70"/>
          <p:cNvPicPr preferRelativeResize="0"/>
          <p:nvPr/>
        </p:nvPicPr>
        <p:blipFill rotWithShape="1">
          <a:blip r:embed="rId2">
            <a:alphaModFix/>
          </a:blip>
          <a:srcRect b="0" l="0" r="0" t="0"/>
          <a:stretch/>
        </p:blipFill>
        <p:spPr>
          <a:xfrm>
            <a:off x="547966" y="1216349"/>
            <a:ext cx="3571691" cy="570478"/>
          </a:xfrm>
          <a:prstGeom prst="rect">
            <a:avLst/>
          </a:prstGeom>
          <a:noFill/>
          <a:ln>
            <a:noFill/>
          </a:ln>
        </p:spPr>
      </p:pic>
      <p:pic>
        <p:nvPicPr>
          <p:cNvPr descr="unireldata:Shared:_UR_CLIENTS:OUR:2014:OUR140527_DE_BrandArchitecture:MASTER LOGOS:CENG_140611_DE_BrandArchitecture_Folder:UA_CENG_logo lock up:DIGITAL:PNG:Full Color:UA_CENG_RGB_Alt.png" id="61" name="Google Shape;61;p70"/>
          <p:cNvPicPr preferRelativeResize="0"/>
          <p:nvPr/>
        </p:nvPicPr>
        <p:blipFill rotWithShape="1">
          <a:blip r:embed="rId3">
            <a:alphaModFix/>
          </a:blip>
          <a:srcRect b="0" l="0" r="0" t="0"/>
          <a:stretch/>
        </p:blipFill>
        <p:spPr>
          <a:xfrm>
            <a:off x="556866" y="2240987"/>
            <a:ext cx="3562786" cy="566212"/>
          </a:xfrm>
          <a:prstGeom prst="rect">
            <a:avLst/>
          </a:prstGeom>
          <a:noFill/>
          <a:ln>
            <a:noFill/>
          </a:ln>
        </p:spPr>
      </p:pic>
      <p:pic>
        <p:nvPicPr>
          <p:cNvPr descr="unireldata:Shared:_UR_CLIENTS:OUR:2014:OUR140527_DE_BrandArchitecture:MASTER LOGOS:CENG_140611_DE_BrandArchitecture_Folder:UA_CENG_logo lock up:DIGITAL:PNG:Full Color:UA_CENG_RGB_Promo.png" id="62" name="Google Shape;62;p70"/>
          <p:cNvPicPr preferRelativeResize="0"/>
          <p:nvPr/>
        </p:nvPicPr>
        <p:blipFill rotWithShape="1">
          <a:blip r:embed="rId4">
            <a:alphaModFix/>
          </a:blip>
          <a:srcRect b="0" l="0" r="0" t="0"/>
          <a:stretch/>
        </p:blipFill>
        <p:spPr>
          <a:xfrm>
            <a:off x="547972" y="3474024"/>
            <a:ext cx="3571685" cy="611817"/>
          </a:xfrm>
          <a:prstGeom prst="rect">
            <a:avLst/>
          </a:prstGeom>
          <a:noFill/>
          <a:ln>
            <a:noFill/>
          </a:ln>
        </p:spPr>
      </p:pic>
      <p:pic>
        <p:nvPicPr>
          <p:cNvPr descr="unireldata:Shared:_UR_CLIENTS:OUR:2014:OUR140527_DE_BrandArchitecture:MASTER LOGOS:CENG_140611_DE_BrandArchitecture_Folder:UA_CENG_logo lock up:DIGITAL:PNG:Full Color:UA_CENG_RGB_Limited.png" id="63" name="Google Shape;63;p70"/>
          <p:cNvPicPr preferRelativeResize="0"/>
          <p:nvPr/>
        </p:nvPicPr>
        <p:blipFill rotWithShape="1">
          <a:blip r:embed="rId5">
            <a:alphaModFix/>
          </a:blip>
          <a:srcRect b="0" l="0" r="0" t="0"/>
          <a:stretch/>
        </p:blipFill>
        <p:spPr>
          <a:xfrm>
            <a:off x="547966" y="4690388"/>
            <a:ext cx="3266794" cy="309599"/>
          </a:xfrm>
          <a:prstGeom prst="rect">
            <a:avLst/>
          </a:prstGeom>
          <a:noFill/>
          <a:ln>
            <a:noFill/>
          </a:ln>
        </p:spPr>
      </p:pic>
      <p:sp>
        <p:nvSpPr>
          <p:cNvPr id="64" name="Google Shape;64;p70"/>
          <p:cNvSpPr/>
          <p:nvPr/>
        </p:nvSpPr>
        <p:spPr>
          <a:xfrm>
            <a:off x="4557058" y="791882"/>
            <a:ext cx="4586941" cy="5319059"/>
          </a:xfrm>
          <a:prstGeom prst="rect">
            <a:avLst/>
          </a:prstGeom>
          <a:solidFill>
            <a:schemeClr val="dk1"/>
          </a:solidFill>
          <a:ln cap="flat" cmpd="sng" w="9525">
            <a:solidFill>
              <a:srgbClr val="4A7DBA"/>
            </a:solidFill>
            <a:prstDash val="solid"/>
            <a:round/>
            <a:headEnd len="sm" w="sm" type="none"/>
            <a:tailEnd len="sm" w="sm" type="none"/>
          </a:ln>
          <a:effectLst>
            <a:outerShdw blurRad="40000" rotWithShape="0" dir="5400000" dist="23000">
              <a:srgbClr val="000000">
                <a:alpha val="3372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nireldata:Shared:_UR_CLIENTS:OUR:2014:OUR140527_DE_BrandArchitecture:MASTER LOGOS:CENG_140611_DE_BrandArchitecture_Folder:UA_CENG_logo lock up:DIGITAL:PNG:Reverse:UA_CENG_RGB_Alt_reverse.png" id="65" name="Google Shape;65;p70"/>
          <p:cNvPicPr preferRelativeResize="0"/>
          <p:nvPr/>
        </p:nvPicPr>
        <p:blipFill rotWithShape="1">
          <a:blip r:embed="rId6">
            <a:alphaModFix/>
          </a:blip>
          <a:srcRect b="0" l="0" r="0" t="0"/>
          <a:stretch/>
        </p:blipFill>
        <p:spPr>
          <a:xfrm>
            <a:off x="4975411" y="2240986"/>
            <a:ext cx="3571688" cy="567628"/>
          </a:xfrm>
          <a:prstGeom prst="rect">
            <a:avLst/>
          </a:prstGeom>
          <a:noFill/>
          <a:ln>
            <a:noFill/>
          </a:ln>
        </p:spPr>
      </p:pic>
      <p:pic>
        <p:nvPicPr>
          <p:cNvPr descr="unireldata:Shared:_UR_CLIENTS:OUR:2014:OUR140527_DE_BrandArchitecture:MASTER LOGOS:CENG_140611_DE_BrandArchitecture_Folder:UA_CENG_logo lock up:DIGITAL:PNG:Reverse:UA_CENG_RGB_Limited_reverse.png" id="66" name="Google Shape;66;p70"/>
          <p:cNvPicPr preferRelativeResize="0"/>
          <p:nvPr/>
        </p:nvPicPr>
        <p:blipFill rotWithShape="1">
          <a:blip r:embed="rId7">
            <a:alphaModFix/>
          </a:blip>
          <a:srcRect b="0" l="0" r="0" t="0"/>
          <a:stretch/>
        </p:blipFill>
        <p:spPr>
          <a:xfrm>
            <a:off x="4975411" y="4690388"/>
            <a:ext cx="3638098" cy="344787"/>
          </a:xfrm>
          <a:prstGeom prst="rect">
            <a:avLst/>
          </a:prstGeom>
          <a:noFill/>
          <a:ln>
            <a:noFill/>
          </a:ln>
        </p:spPr>
      </p:pic>
      <p:pic>
        <p:nvPicPr>
          <p:cNvPr descr="unireldata:Shared:_UR_CLIENTS:OUR:2014:OUR140527_DE_BrandArchitecture:MASTER LOGOS:CENG_140611_DE_BrandArchitecture_Folder:UA_CENG_logo lock up:DIGITAL:PNG:Reverse:UA_CENG_RGB_Primary_reverse.png" id="67" name="Google Shape;67;p70"/>
          <p:cNvPicPr preferRelativeResize="0"/>
          <p:nvPr/>
        </p:nvPicPr>
        <p:blipFill rotWithShape="1">
          <a:blip r:embed="rId8">
            <a:alphaModFix/>
          </a:blip>
          <a:srcRect b="0" l="0" r="0" t="0"/>
          <a:stretch/>
        </p:blipFill>
        <p:spPr>
          <a:xfrm>
            <a:off x="4975411" y="1216349"/>
            <a:ext cx="3571688" cy="570478"/>
          </a:xfrm>
          <a:prstGeom prst="rect">
            <a:avLst/>
          </a:prstGeom>
          <a:noFill/>
          <a:ln>
            <a:noFill/>
          </a:ln>
        </p:spPr>
      </p:pic>
      <p:pic>
        <p:nvPicPr>
          <p:cNvPr descr="unireldata:Shared:_UR_CLIENTS:OUR:2014:OUR140527_DE_BrandArchitecture:MASTER LOGOS:CENG_140611_DE_BrandArchitecture_Folder:UA_CENG_logo lock up:DIGITAL:PNG:Reverse:UA_CENG_RGB_Promo_reverse.png" id="68" name="Google Shape;68;p70"/>
          <p:cNvPicPr preferRelativeResize="0"/>
          <p:nvPr/>
        </p:nvPicPr>
        <p:blipFill rotWithShape="1">
          <a:blip r:embed="rId9">
            <a:alphaModFix/>
          </a:blip>
          <a:srcRect b="0" l="0" r="0" t="0"/>
          <a:stretch/>
        </p:blipFill>
        <p:spPr>
          <a:xfrm>
            <a:off x="4975411" y="3474024"/>
            <a:ext cx="3571688" cy="61181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theme" Target="../theme/theme1.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slideLayout" Target="../slideLayouts/slideLayout1.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triangle_page#.png" id="10" name="Google Shape;10;p61"/>
          <p:cNvPicPr preferRelativeResize="0"/>
          <p:nvPr/>
        </p:nvPicPr>
        <p:blipFill rotWithShape="1">
          <a:blip r:embed="rId1">
            <a:alphaModFix/>
          </a:blip>
          <a:srcRect b="0" l="0" r="0" t="0"/>
          <a:stretch/>
        </p:blipFill>
        <p:spPr>
          <a:xfrm>
            <a:off x="4343400" y="6619893"/>
            <a:ext cx="435864" cy="240792"/>
          </a:xfrm>
          <a:prstGeom prst="rect">
            <a:avLst/>
          </a:prstGeom>
          <a:noFill/>
          <a:ln>
            <a:noFill/>
          </a:ln>
        </p:spPr>
      </p:pic>
      <p:sp>
        <p:nvSpPr>
          <p:cNvPr id="11" name="Google Shape;11;p61"/>
          <p:cNvSpPr txBox="1"/>
          <p:nvPr>
            <p:ph type="title"/>
          </p:nvPr>
        </p:nvSpPr>
        <p:spPr>
          <a:xfrm>
            <a:off x="457200" y="2551231"/>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C234B"/>
              </a:buClr>
              <a:buSzPts val="3600"/>
              <a:buFont typeface="Verdana"/>
              <a:buNone/>
              <a:defRPr b="1" i="0" sz="3600" u="none" cap="none" strike="noStrike">
                <a:solidFill>
                  <a:srgbClr val="0C234B"/>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61"/>
          <p:cNvSpPr txBox="1"/>
          <p:nvPr>
            <p:ph idx="1" type="body"/>
          </p:nvPr>
        </p:nvSpPr>
        <p:spPr>
          <a:xfrm>
            <a:off x="918163" y="3885257"/>
            <a:ext cx="6946430" cy="1441274"/>
          </a:xfrm>
          <a:prstGeom prst="rect">
            <a:avLst/>
          </a:prstGeom>
          <a:noFill/>
          <a:ln>
            <a:noFill/>
          </a:ln>
        </p:spPr>
        <p:txBody>
          <a:bodyPr anchorCtr="0" anchor="t" bIns="45700" lIns="91425" spcFirstLastPara="1" rIns="91425" wrap="square" tIns="45700">
            <a:noAutofit/>
          </a:bodyPr>
          <a:lstStyle>
            <a:lvl1pPr indent="-355600" lvl="0" marL="457200" marR="0" rtl="0" algn="ctr">
              <a:lnSpc>
                <a:spcPct val="100000"/>
              </a:lnSpc>
              <a:spcBef>
                <a:spcPts val="400"/>
              </a:spcBef>
              <a:spcAft>
                <a:spcPts val="0"/>
              </a:spcAft>
              <a:buClr>
                <a:srgbClr val="AB0520"/>
              </a:buClr>
              <a:buSzPts val="2000"/>
              <a:buFont typeface="Arial"/>
              <a:buChar char="•"/>
              <a:defRPr b="0" i="0" sz="2000" u="none" cap="none" strike="noStrike">
                <a:solidFill>
                  <a:srgbClr val="6F868D"/>
                </a:solidFill>
                <a:latin typeface="Verdana"/>
                <a:ea typeface="Verdana"/>
                <a:cs typeface="Verdana"/>
                <a:sym typeface="Verdana"/>
              </a:defRPr>
            </a:lvl1pPr>
            <a:lvl2pPr indent="-330200" lvl="1" marL="914400" marR="0" rtl="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rtl="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rtl="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rtl="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61"/>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grpSp>
        <p:nvGrpSpPr>
          <p:cNvPr id="14" name="Google Shape;14;p61"/>
          <p:cNvGrpSpPr/>
          <p:nvPr/>
        </p:nvGrpSpPr>
        <p:grpSpPr>
          <a:xfrm>
            <a:off x="0" y="0"/>
            <a:ext cx="9144000" cy="640080"/>
            <a:chOff x="246543" y="219"/>
            <a:chExt cx="9144000" cy="640080"/>
          </a:xfrm>
        </p:grpSpPr>
        <p:pic>
          <p:nvPicPr>
            <p:cNvPr id="15" name="Google Shape;15;p61"/>
            <p:cNvPicPr preferRelativeResize="0"/>
            <p:nvPr/>
          </p:nvPicPr>
          <p:blipFill rotWithShape="1">
            <a:blip r:embed="rId2">
              <a:alphaModFix/>
            </a:blip>
            <a:srcRect b="54851" l="92" r="3103" t="20961"/>
            <a:stretch/>
          </p:blipFill>
          <p:spPr>
            <a:xfrm>
              <a:off x="246543" y="10081"/>
              <a:ext cx="9144000" cy="629999"/>
            </a:xfrm>
            <a:prstGeom prst="rect">
              <a:avLst/>
            </a:prstGeom>
            <a:solidFill>
              <a:srgbClr val="0C234B"/>
            </a:solidFill>
            <a:ln>
              <a:noFill/>
            </a:ln>
          </p:spPr>
        </p:pic>
        <p:grpSp>
          <p:nvGrpSpPr>
            <p:cNvPr id="16" name="Google Shape;16;p61"/>
            <p:cNvGrpSpPr/>
            <p:nvPr/>
          </p:nvGrpSpPr>
          <p:grpSpPr>
            <a:xfrm>
              <a:off x="246543" y="219"/>
              <a:ext cx="9144000" cy="640080"/>
              <a:chOff x="-380986" y="-193642"/>
              <a:chExt cx="9144000" cy="640080"/>
            </a:xfrm>
          </p:grpSpPr>
          <p:sp>
            <p:nvSpPr>
              <p:cNvPr id="17" name="Google Shape;17;p61"/>
              <p:cNvSpPr txBox="1"/>
              <p:nvPr/>
            </p:nvSpPr>
            <p:spPr>
              <a:xfrm>
                <a:off x="-380986" y="-193642"/>
                <a:ext cx="9144000" cy="640080"/>
              </a:xfrm>
              <a:prstGeom prst="rect">
                <a:avLst/>
              </a:prstGeom>
              <a:solidFill>
                <a:srgbClr val="0C234B">
                  <a:alpha val="8745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unireldata:Shared:_UR_CLIENTS:OUR:2014:OUR140527_DE_BrandArchitecture:MASTER LOGOS:CENG_140611_DE_BrandArchitecture_Folder:UA_CENG_logo lock up:DIGITAL:PNG:Reverse:UA_CENG_RGB_Primary_reverse.png" id="18" name="Google Shape;18;p61"/>
              <p:cNvPicPr preferRelativeResize="0"/>
              <p:nvPr/>
            </p:nvPicPr>
            <p:blipFill rotWithShape="1">
              <a:blip r:embed="rId3">
                <a:alphaModFix/>
              </a:blip>
              <a:srcRect b="0" l="0" r="0" t="0"/>
              <a:stretch/>
            </p:blipFill>
            <p:spPr>
              <a:xfrm>
                <a:off x="-48488" y="-51319"/>
                <a:ext cx="2359181" cy="376813"/>
              </a:xfrm>
              <a:prstGeom prst="rect">
                <a:avLst/>
              </a:prstGeom>
              <a:noFill/>
              <a:ln>
                <a:noFill/>
              </a:ln>
            </p:spPr>
          </p:pic>
        </p:grpSp>
      </p:gr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omments" Target="../comments/commen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omments" Target="../comments/commen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comments" Target="../comments/commen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omments" Target="../comments/commen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omments" Target="../comments/commen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omments" Target="../comments/commen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hyperlink" Target="https://www.epilepsy.com/learn/early-death-and-sudep/sudep/sudep-faq" TargetMode="External"/><Relationship Id="rId9" Type="http://schemas.openxmlformats.org/officeDocument/2006/relationships/image" Target="../media/image14.png"/><Relationship Id="rId5" Type="http://schemas.openxmlformats.org/officeDocument/2006/relationships/hyperlink" Target="https://www.epilepsy.com/learn/early-death-and-sudep/sudep/sudep-faq" TargetMode="External"/><Relationship Id="rId6" Type="http://schemas.openxmlformats.org/officeDocument/2006/relationships/hyperlink" Target="https://www.cdc.gov/epilepsy/about/sudep/index.htm" TargetMode="External"/><Relationship Id="rId7" Type="http://schemas.openxmlformats.org/officeDocument/2006/relationships/hyperlink" Target="https://www.cdc.gov/epilepsy/about/sudep/index.htm" TargetMode="External"/><Relationship Id="rId8"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omments" Target="../comments/comment14.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comments" Target="../comments/commen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comments" Target="../comments/commen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comments" Target="../comments/comment17.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comments" Target="../comments/comment18.xml"/><Relationship Id="rId4" Type="http://schemas.openxmlformats.org/officeDocument/2006/relationships/image" Target="../media/image31.png"/><Relationship Id="rId5"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40.png"/><Relationship Id="rId7"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lot-qd.de/en/products/imaging/near-infrared-and-shortwave-infrared-cameras/" TargetMode="External"/><Relationship Id="rId4" Type="http://schemas.openxmlformats.org/officeDocument/2006/relationships/hyperlink" Target="https://cdn-learn.adafruit.com/assets/assets/000/043/261/original/Grid-EYE_SPECIFICATIONS%28Reference%29.pdf?1498680225"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
          <p:cNvSpPr txBox="1"/>
          <p:nvPr>
            <p:ph type="ctrTitle"/>
          </p:nvPr>
        </p:nvSpPr>
        <p:spPr>
          <a:xfrm>
            <a:off x="259200" y="930600"/>
            <a:ext cx="8625600" cy="1470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3600"/>
              <a:buFont typeface="Verdana"/>
              <a:buNone/>
            </a:pPr>
            <a:r>
              <a:rPr lang="en-US">
                <a:latin typeface="Times New Roman"/>
                <a:ea typeface="Times New Roman"/>
                <a:cs typeface="Times New Roman"/>
                <a:sym typeface="Times New Roman"/>
              </a:rPr>
              <a:t>Epileptic Seizure Detection and Notification System</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rPr lang="en-US" sz="3000">
                <a:latin typeface="Times New Roman"/>
                <a:ea typeface="Times New Roman"/>
                <a:cs typeface="Times New Roman"/>
                <a:sym typeface="Times New Roman"/>
              </a:rPr>
              <a:t>Preliminary Design Review</a:t>
            </a:r>
            <a:endParaRPr i="0" sz="3000" u="none" cap="none" strike="noStrike">
              <a:solidFill>
                <a:srgbClr val="0C234B"/>
              </a:solidFill>
              <a:latin typeface="Times New Roman"/>
              <a:ea typeface="Times New Roman"/>
              <a:cs typeface="Times New Roman"/>
              <a:sym typeface="Times New Roman"/>
            </a:endParaRPr>
          </a:p>
        </p:txBody>
      </p:sp>
      <p:sp>
        <p:nvSpPr>
          <p:cNvPr id="74" name="Google Shape;74;p1"/>
          <p:cNvSpPr txBox="1"/>
          <p:nvPr>
            <p:ph idx="1" type="subTitle"/>
          </p:nvPr>
        </p:nvSpPr>
        <p:spPr>
          <a:xfrm>
            <a:off x="0" y="2576100"/>
            <a:ext cx="9144000" cy="345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AB0520"/>
              </a:buClr>
              <a:buSzPts val="2000"/>
              <a:buFont typeface="Arial"/>
              <a:buNone/>
            </a:pPr>
            <a:r>
              <a:rPr lang="en-US" sz="2200">
                <a:solidFill>
                  <a:schemeClr val="dk1"/>
                </a:solidFill>
                <a:highlight>
                  <a:srgbClr val="FFFFFF"/>
                </a:highlight>
                <a:latin typeface="Times New Roman"/>
                <a:ea typeface="Times New Roman"/>
                <a:cs typeface="Times New Roman"/>
                <a:sym typeface="Times New Roman"/>
              </a:rPr>
              <a:t>Team #19063</a:t>
            </a:r>
            <a:endParaRPr sz="2200">
              <a:solidFill>
                <a:schemeClr val="dk1"/>
              </a:solidFill>
              <a:highlight>
                <a:srgbClr val="FFFFFF"/>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AB0520"/>
              </a:buClr>
              <a:buSzPts val="2000"/>
              <a:buFont typeface="Arial"/>
              <a:buNone/>
            </a:pPr>
            <a:r>
              <a:rPr lang="en-US" sz="2200">
                <a:solidFill>
                  <a:schemeClr val="dk1"/>
                </a:solidFill>
                <a:highlight>
                  <a:srgbClr val="FFFFFF"/>
                </a:highlight>
                <a:latin typeface="Times New Roman"/>
                <a:ea typeface="Times New Roman"/>
                <a:cs typeface="Times New Roman"/>
                <a:sym typeface="Times New Roman"/>
              </a:rPr>
              <a:t>Sponsors - Iwan R Grau, </a:t>
            </a:r>
            <a:r>
              <a:rPr lang="en-US" sz="2200">
                <a:solidFill>
                  <a:schemeClr val="dk1"/>
                </a:solidFill>
                <a:latin typeface="Times New Roman"/>
                <a:ea typeface="Times New Roman"/>
                <a:cs typeface="Times New Roman"/>
                <a:sym typeface="Times New Roman"/>
              </a:rPr>
              <a:t>James McDowell, Palanivel Guruvareddiar</a:t>
            </a:r>
            <a:endParaRPr sz="2200">
              <a:solidFill>
                <a:schemeClr val="dk1"/>
              </a:solidFill>
              <a:highlight>
                <a:srgbClr val="FFFFFF"/>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AB0520"/>
              </a:buClr>
              <a:buSzPts val="2000"/>
              <a:buFont typeface="Arial"/>
              <a:buNone/>
            </a:pPr>
            <a:r>
              <a:rPr lang="en-US" sz="2200">
                <a:solidFill>
                  <a:schemeClr val="dk1"/>
                </a:solidFill>
                <a:highlight>
                  <a:srgbClr val="FFFFFF"/>
                </a:highlight>
                <a:latin typeface="Times New Roman"/>
                <a:ea typeface="Times New Roman"/>
                <a:cs typeface="Times New Roman"/>
                <a:sym typeface="Times New Roman"/>
              </a:rPr>
              <a:t>Mentor - Catherine Merrill</a:t>
            </a:r>
            <a:endParaRPr sz="2200">
              <a:solidFill>
                <a:schemeClr val="dk1"/>
              </a:solidFill>
              <a:highlight>
                <a:srgbClr val="FFFFFF"/>
              </a:highlight>
              <a:latin typeface="Times New Roman"/>
              <a:ea typeface="Times New Roman"/>
              <a:cs typeface="Times New Roman"/>
              <a:sym typeface="Times New Roman"/>
            </a:endParaRPr>
          </a:p>
          <a:p>
            <a:pPr indent="-368300" lvl="0" marL="4572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Team members:</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Alejandro Ortega</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Gordon Downs</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Louie Bertani</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Juan Gastélum</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K Humberto Lopez-Felix</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Oanh Tran</a:t>
            </a:r>
            <a:endParaRPr sz="2200">
              <a:solidFill>
                <a:schemeClr val="dk1"/>
              </a:solidFill>
              <a:highlight>
                <a:srgbClr val="FFFFFF"/>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AB0520"/>
              </a:buClr>
              <a:buSzPts val="2000"/>
              <a:buFont typeface="Arial"/>
              <a:buNone/>
            </a:pPr>
            <a:r>
              <a:t/>
            </a:r>
            <a:endParaRPr sz="2200">
              <a:latin typeface="Times New Roman"/>
              <a:ea typeface="Times New Roman"/>
              <a:cs typeface="Times New Roman"/>
              <a:sym typeface="Times New Roman"/>
            </a:endParaRPr>
          </a:p>
        </p:txBody>
      </p:sp>
      <p:pic>
        <p:nvPicPr>
          <p:cNvPr id="75" name="Google Shape;75;p1"/>
          <p:cNvPicPr preferRelativeResize="0"/>
          <p:nvPr/>
        </p:nvPicPr>
        <p:blipFill rotWithShape="1">
          <a:blip r:embed="rId3">
            <a:alphaModFix/>
          </a:blip>
          <a:srcRect b="0" l="0" r="0" t="0"/>
          <a:stretch/>
        </p:blipFill>
        <p:spPr>
          <a:xfrm>
            <a:off x="6933600" y="5720275"/>
            <a:ext cx="1564125" cy="103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9"/>
          <p:cNvSpPr txBox="1"/>
          <p:nvPr>
            <p:ph type="title"/>
          </p:nvPr>
        </p:nvSpPr>
        <p:spPr>
          <a:xfrm>
            <a:off x="591786" y="48322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System Requirements &amp; SRVM</a:t>
            </a:r>
            <a:endParaRPr sz="3000">
              <a:latin typeface="Times New Roman"/>
              <a:ea typeface="Times New Roman"/>
              <a:cs typeface="Times New Roman"/>
              <a:sym typeface="Times New Roman"/>
            </a:endParaRPr>
          </a:p>
        </p:txBody>
      </p:sp>
      <p:sp>
        <p:nvSpPr>
          <p:cNvPr id="154" name="Google Shape;154;p9"/>
          <p:cNvSpPr txBox="1"/>
          <p:nvPr>
            <p:ph idx="12" type="sldNum"/>
          </p:nvPr>
        </p:nvSpPr>
        <p:spPr>
          <a:xfrm>
            <a:off x="4361576" y="655857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55" name="Google Shape;155;p9"/>
          <p:cNvSpPr txBox="1"/>
          <p:nvPr/>
        </p:nvSpPr>
        <p:spPr>
          <a:xfrm>
            <a:off x="300775" y="1391325"/>
            <a:ext cx="8520600" cy="4303800"/>
          </a:xfrm>
          <a:prstGeom prst="rect">
            <a:avLst/>
          </a:prstGeom>
          <a:noFill/>
          <a:ln>
            <a:noFill/>
          </a:ln>
        </p:spPr>
        <p:txBody>
          <a:bodyPr anchorCtr="0" anchor="t" bIns="91425" lIns="91425" spcFirstLastPara="1" rIns="91425" wrap="square" tIns="91425">
            <a:noAutofit/>
          </a:bodyPr>
          <a:lstStyle/>
          <a:p>
            <a:pPr indent="457200" lvl="0" marL="0" marR="0" rtl="0" algn="just">
              <a:lnSpc>
                <a:spcPct val="150000"/>
              </a:lnSpc>
              <a:spcBef>
                <a:spcPts val="0"/>
              </a:spcBef>
              <a:spcAft>
                <a:spcPts val="0"/>
              </a:spcAft>
              <a:buClr>
                <a:schemeClr val="dk1"/>
              </a:buClr>
              <a:buSzPts val="11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1600"/>
              </a:spcAft>
              <a:buClr>
                <a:srgbClr val="000000"/>
              </a:buClr>
              <a:buSzPts val="1800"/>
              <a:buFont typeface="Arial"/>
              <a:buNone/>
            </a:pPr>
            <a:r>
              <a:t/>
            </a:r>
            <a:endParaRPr b="0" i="0" sz="1800" u="none" cap="none" strike="noStrike">
              <a:solidFill>
                <a:srgbClr val="434343"/>
              </a:solidFill>
              <a:latin typeface="Times New Roman"/>
              <a:ea typeface="Times New Roman"/>
              <a:cs typeface="Times New Roman"/>
              <a:sym typeface="Times New Roman"/>
            </a:endParaRPr>
          </a:p>
        </p:txBody>
      </p:sp>
      <p:sp>
        <p:nvSpPr>
          <p:cNvPr id="156" name="Google Shape;156;p9"/>
          <p:cNvSpPr/>
          <p:nvPr/>
        </p:nvSpPr>
        <p:spPr>
          <a:xfrm>
            <a:off x="1543984" y="6017638"/>
            <a:ext cx="6034200" cy="5232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system requirements are understood and </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define the performance and operational conditions of SDNS.</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157" name="Google Shape;157;p9"/>
          <p:cNvGraphicFramePr/>
          <p:nvPr/>
        </p:nvGraphicFramePr>
        <p:xfrm>
          <a:off x="1141838" y="1488313"/>
          <a:ext cx="3000000" cy="3000000"/>
        </p:xfrm>
        <a:graphic>
          <a:graphicData uri="http://schemas.openxmlformats.org/drawingml/2006/table">
            <a:tbl>
              <a:tblPr>
                <a:noFill/>
                <a:tableStyleId>{F37F98FC-DFD5-4007-AAA2-545C656F8966}</a:tableStyleId>
              </a:tblPr>
              <a:tblGrid>
                <a:gridCol w="5027525"/>
                <a:gridCol w="427975"/>
                <a:gridCol w="446150"/>
                <a:gridCol w="479950"/>
                <a:gridCol w="446150"/>
              </a:tblGrid>
              <a:tr h="4916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System Requirements</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A</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D</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I</a:t>
                      </a:r>
                      <a:endParaRPr b="1" sz="1400" u="none" cap="none" strike="noStrike">
                        <a:latin typeface="Times New Roman"/>
                        <a:ea typeface="Times New Roman"/>
                        <a:cs typeface="Times New Roman"/>
                        <a:sym typeface="Times New Roman"/>
                      </a:endParaRPr>
                    </a:p>
                  </a:txBody>
                  <a:tcPr marT="91425" marB="91425" marR="91425" marL="91425" anchor="ctr"/>
                </a:tc>
              </a:tr>
              <a:tr h="666925">
                <a:tc>
                  <a:txBody>
                    <a:bodyPr/>
                    <a:lstStyle/>
                    <a:p>
                      <a:pPr indent="0" lvl="0" marL="0" marR="0" rtl="0" algn="ctr">
                        <a:lnSpc>
                          <a:spcPct val="150000"/>
                        </a:lnSpc>
                        <a:spcBef>
                          <a:spcPts val="0"/>
                        </a:spcBef>
                        <a:spcAft>
                          <a:spcPts val="0"/>
                        </a:spcAft>
                        <a:buClr>
                          <a:schemeClr val="dk1"/>
                        </a:buClr>
                        <a:buSzPts val="1100"/>
                        <a:buFont typeface="Arial"/>
                        <a:buNone/>
                      </a:pPr>
                      <a:r>
                        <a:rPr b="1" lang="en-US" sz="1400" u="none" cap="none" strike="noStrike">
                          <a:solidFill>
                            <a:srgbClr val="0000FF"/>
                          </a:solidFill>
                          <a:latin typeface="Times New Roman"/>
                          <a:ea typeface="Times New Roman"/>
                          <a:cs typeface="Times New Roman"/>
                          <a:sym typeface="Times New Roman"/>
                        </a:rPr>
                        <a:t>1.1 The system shall capture images at a rate above 16 fps</a:t>
                      </a:r>
                      <a:r>
                        <a:rPr lang="en-US" sz="1400" u="none" cap="none" strike="noStrike">
                          <a:solidFill>
                            <a:schemeClr val="dk1"/>
                          </a:solidFill>
                          <a:latin typeface="Times New Roman"/>
                          <a:ea typeface="Times New Roman"/>
                          <a:cs typeface="Times New Roman"/>
                          <a:sym typeface="Times New Roman"/>
                        </a:rPr>
                        <a:t>.</a:t>
                      </a:r>
                      <a:endParaRPr b="1" sz="1400" u="none" cap="none" strike="noStrike">
                        <a:solidFill>
                          <a:srgbClr val="0000FF"/>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988750">
                <a:tc>
                  <a:txBody>
                    <a:bodyPr/>
                    <a:lstStyle/>
                    <a:p>
                      <a:pPr indent="0" lvl="0" marL="0" marR="0" rtl="0" algn="ctr">
                        <a:lnSpc>
                          <a:spcPct val="150000"/>
                        </a:lnSpc>
                        <a:spcBef>
                          <a:spcPts val="0"/>
                        </a:spcBef>
                        <a:spcAft>
                          <a:spcPts val="0"/>
                        </a:spcAft>
                        <a:buClr>
                          <a:schemeClr val="dk1"/>
                        </a:buClr>
                        <a:buSzPts val="1100"/>
                        <a:buFont typeface="Arial"/>
                        <a:buNone/>
                      </a:pPr>
                      <a:r>
                        <a:rPr b="1" lang="en-US" sz="1400" u="none" cap="none" strike="noStrike">
                          <a:solidFill>
                            <a:srgbClr val="0000FF"/>
                          </a:solidFill>
                          <a:latin typeface="Times New Roman"/>
                          <a:ea typeface="Times New Roman"/>
                          <a:cs typeface="Times New Roman"/>
                          <a:sym typeface="Times New Roman"/>
                        </a:rPr>
                        <a:t>1.2 The system shall perform steady-state processing at rate above 16 fps.</a:t>
                      </a:r>
                      <a:endParaRPr b="1" sz="1400" u="none" cap="none" strike="noStrike">
                        <a:solidFill>
                          <a:srgbClr val="0000FF"/>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r>
              <a:tr h="915125">
                <a:tc>
                  <a:txBody>
                    <a:bodyPr/>
                    <a:lstStyle/>
                    <a:p>
                      <a:pPr indent="0" lvl="0" marL="0" marR="0" rtl="0" algn="ctr">
                        <a:lnSpc>
                          <a:spcPct val="150000"/>
                        </a:lnSpc>
                        <a:spcBef>
                          <a:spcPts val="0"/>
                        </a:spcBef>
                        <a:spcAft>
                          <a:spcPts val="0"/>
                        </a:spcAft>
                        <a:buClr>
                          <a:schemeClr val="dk1"/>
                        </a:buClr>
                        <a:buSzPts val="1100"/>
                        <a:buFont typeface="Arial"/>
                        <a:buNone/>
                      </a:pPr>
                      <a:r>
                        <a:rPr b="1" lang="en-US" sz="1400" u="none" cap="none" strike="noStrike">
                          <a:solidFill>
                            <a:srgbClr val="0000FF"/>
                          </a:solidFill>
                          <a:latin typeface="Times New Roman"/>
                          <a:ea typeface="Times New Roman"/>
                          <a:cs typeface="Times New Roman"/>
                          <a:sym typeface="Times New Roman"/>
                        </a:rPr>
                        <a:t>1.3 The system shall detect a seizure with at least 90 percent accuracy.</a:t>
                      </a:r>
                      <a:endParaRPr b="1" sz="1400" u="none" cap="none" strike="noStrike">
                        <a:solidFill>
                          <a:srgbClr val="0000FF"/>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r>
              <a:tr h="915125">
                <a:tc>
                  <a:txBody>
                    <a:bodyPr/>
                    <a:lstStyle/>
                    <a:p>
                      <a:pPr indent="0" lvl="0" marL="0" marR="0" rtl="0" algn="ctr">
                        <a:lnSpc>
                          <a:spcPct val="150000"/>
                        </a:lnSpc>
                        <a:spcBef>
                          <a:spcPts val="0"/>
                        </a:spcBef>
                        <a:spcAft>
                          <a:spcPts val="0"/>
                        </a:spcAft>
                        <a:buNone/>
                      </a:pPr>
                      <a:r>
                        <a:rPr b="1" lang="en-US">
                          <a:latin typeface="Times New Roman"/>
                          <a:ea typeface="Times New Roman"/>
                          <a:cs typeface="Times New Roman"/>
                          <a:sym typeface="Times New Roman"/>
                          <a:extLst>
                            <a:ext uri="http://customooxmlschemas.google.com/">
                              <go:slidesCustomData xmlns:go="http://customooxmlschemas.google.com/" textRoundtripDataId="0"/>
                            </a:ext>
                          </a:extLst>
                        </a:rPr>
                        <a:t>1.4 The system shall detect a seizure within 10 seconds of the clonic phase starting.</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None/>
                      </a:pPr>
                      <a:r>
                        <a:t/>
                      </a:r>
                      <a:endParaRPr>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91425" marB="91425" marR="91425" marL="91425" anchor="ctr"/>
                </a:tc>
              </a:tr>
              <a:tr h="818875">
                <a:tc>
                  <a:txBody>
                    <a:bodyPr/>
                    <a:lstStyle/>
                    <a:p>
                      <a:pPr indent="0" lvl="0" marL="0" marR="0" rtl="0" algn="ctr">
                        <a:lnSpc>
                          <a:spcPct val="150000"/>
                        </a:lnSpc>
                        <a:spcBef>
                          <a:spcPts val="0"/>
                        </a:spcBef>
                        <a:spcAft>
                          <a:spcPts val="0"/>
                        </a:spcAft>
                        <a:buClr>
                          <a:schemeClr val="dk1"/>
                        </a:buClr>
                        <a:buSzPts val="1100"/>
                        <a:buFont typeface="Arial"/>
                        <a:buNone/>
                      </a:pPr>
                      <a:r>
                        <a:rPr b="1" lang="en-US" sz="1400" u="none" cap="none" strike="noStrike">
                          <a:solidFill>
                            <a:srgbClr val="0000FF"/>
                          </a:solidFill>
                          <a:latin typeface="Times New Roman"/>
                          <a:ea typeface="Times New Roman"/>
                          <a:cs typeface="Times New Roman"/>
                          <a:sym typeface="Times New Roman"/>
                        </a:rPr>
                        <a:t>1.</a:t>
                      </a:r>
                      <a:r>
                        <a:rPr b="1" lang="en-US">
                          <a:solidFill>
                            <a:srgbClr val="0000FF"/>
                          </a:solidFill>
                          <a:latin typeface="Times New Roman"/>
                          <a:ea typeface="Times New Roman"/>
                          <a:cs typeface="Times New Roman"/>
                          <a:sym typeface="Times New Roman"/>
                        </a:rPr>
                        <a:t>5</a:t>
                      </a:r>
                      <a:r>
                        <a:rPr b="1" lang="en-US" sz="1400" u="none" cap="none" strike="noStrike">
                          <a:solidFill>
                            <a:srgbClr val="0000FF"/>
                          </a:solidFill>
                          <a:latin typeface="Times New Roman"/>
                          <a:ea typeface="Times New Roman"/>
                          <a:cs typeface="Times New Roman"/>
                          <a:sym typeface="Times New Roman"/>
                        </a:rPr>
                        <a:t> The system shall operate independently from the presence of visible light, in room-ambient conditions.</a:t>
                      </a:r>
                      <a:endParaRPr b="1" sz="1400" u="none" cap="none" strike="noStrike">
                        <a:solidFill>
                          <a:srgbClr val="0000FF"/>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r>
            </a:tbl>
          </a:graphicData>
        </a:graphic>
      </p:graphicFrame>
      <p:sp>
        <p:nvSpPr>
          <p:cNvPr id="158" name="Google Shape;158;p9"/>
          <p:cNvSpPr txBox="1"/>
          <p:nvPr/>
        </p:nvSpPr>
        <p:spPr>
          <a:xfrm>
            <a:off x="0" y="6312875"/>
            <a:ext cx="7340400" cy="85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FF"/>
                </a:solidFill>
                <a:latin typeface="Times New Roman"/>
                <a:ea typeface="Times New Roman"/>
                <a:cs typeface="Times New Roman"/>
                <a:sym typeface="Times New Roman"/>
              </a:rPr>
              <a:t>Blue</a:t>
            </a:r>
            <a:r>
              <a:rPr b="0" i="0" lang="en-US" sz="1400" u="none" cap="none" strike="noStrike">
                <a:solidFill>
                  <a:srgbClr val="0000FF"/>
                </a:solidFill>
                <a:latin typeface="Times New Roman"/>
                <a:ea typeface="Times New Roman"/>
                <a:cs typeface="Times New Roman"/>
                <a:sym typeface="Times New Roman"/>
              </a:rPr>
              <a:t>:</a:t>
            </a:r>
            <a:r>
              <a:rPr b="0" i="0" lang="en-US" sz="1400" u="none" cap="none" strike="noStrike">
                <a:solidFill>
                  <a:srgbClr val="000000"/>
                </a:solidFill>
                <a:latin typeface="Times New Roman"/>
                <a:ea typeface="Times New Roman"/>
                <a:cs typeface="Times New Roman"/>
                <a:sym typeface="Times New Roman"/>
              </a:rPr>
              <a:t> Applies to MVP</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g6f5c34e999_2_13"/>
          <p:cNvSpPr txBox="1"/>
          <p:nvPr>
            <p:ph type="title"/>
          </p:nvPr>
        </p:nvSpPr>
        <p:spPr>
          <a:xfrm>
            <a:off x="591786" y="48322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System Requirements &amp; SRVM</a:t>
            </a:r>
            <a:endParaRPr sz="3000">
              <a:latin typeface="Times New Roman"/>
              <a:ea typeface="Times New Roman"/>
              <a:cs typeface="Times New Roman"/>
              <a:sym typeface="Times New Roman"/>
            </a:endParaRPr>
          </a:p>
        </p:txBody>
      </p:sp>
      <p:sp>
        <p:nvSpPr>
          <p:cNvPr id="164" name="Google Shape;164;g6f5c34e999_2_13"/>
          <p:cNvSpPr txBox="1"/>
          <p:nvPr>
            <p:ph idx="12" type="sldNum"/>
          </p:nvPr>
        </p:nvSpPr>
        <p:spPr>
          <a:xfrm>
            <a:off x="4361576" y="655857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65" name="Google Shape;165;g6f5c34e999_2_13"/>
          <p:cNvSpPr txBox="1"/>
          <p:nvPr/>
        </p:nvSpPr>
        <p:spPr>
          <a:xfrm>
            <a:off x="300775" y="1391325"/>
            <a:ext cx="8520600" cy="4303800"/>
          </a:xfrm>
          <a:prstGeom prst="rect">
            <a:avLst/>
          </a:prstGeom>
          <a:noFill/>
          <a:ln>
            <a:noFill/>
          </a:ln>
        </p:spPr>
        <p:txBody>
          <a:bodyPr anchorCtr="0" anchor="t" bIns="91425" lIns="91425" spcFirstLastPara="1" rIns="91425" wrap="square" tIns="91425">
            <a:noAutofit/>
          </a:bodyPr>
          <a:lstStyle/>
          <a:p>
            <a:pPr indent="45720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1600"/>
              </a:spcAft>
              <a:buClr>
                <a:srgbClr val="000000"/>
              </a:buClr>
              <a:buSzPts val="1800"/>
              <a:buFont typeface="Arial"/>
              <a:buNone/>
            </a:pPr>
            <a:r>
              <a:t/>
            </a:r>
            <a:endParaRPr b="0" i="0" sz="1800" u="none" cap="none" strike="noStrike">
              <a:solidFill>
                <a:srgbClr val="434343"/>
              </a:solidFill>
              <a:latin typeface="Times New Roman"/>
              <a:ea typeface="Times New Roman"/>
              <a:cs typeface="Times New Roman"/>
              <a:sym typeface="Times New Roman"/>
            </a:endParaRPr>
          </a:p>
        </p:txBody>
      </p:sp>
      <p:sp>
        <p:nvSpPr>
          <p:cNvPr id="166" name="Google Shape;166;g6f5c34e999_2_13"/>
          <p:cNvSpPr/>
          <p:nvPr/>
        </p:nvSpPr>
        <p:spPr>
          <a:xfrm>
            <a:off x="1538871" y="6023475"/>
            <a:ext cx="6034200" cy="5232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system requirements are understood and </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define the performance and operational conditions of SDNS.</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167" name="Google Shape;167;g6f5c34e999_2_13"/>
          <p:cNvGraphicFramePr/>
          <p:nvPr/>
        </p:nvGraphicFramePr>
        <p:xfrm>
          <a:off x="1424913" y="1488313"/>
          <a:ext cx="3000000" cy="3000000"/>
        </p:xfrm>
        <a:graphic>
          <a:graphicData uri="http://schemas.openxmlformats.org/drawingml/2006/table">
            <a:tbl>
              <a:tblPr>
                <a:noFill/>
                <a:tableStyleId>{F37F98FC-DFD5-4007-AAA2-545C656F8966}</a:tableStyleId>
              </a:tblPr>
              <a:tblGrid>
                <a:gridCol w="4881525"/>
                <a:gridCol w="397500"/>
                <a:gridCol w="397500"/>
                <a:gridCol w="427600"/>
                <a:gridCol w="397500"/>
              </a:tblGrid>
              <a:tr h="7176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System Requirements</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A</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D</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I</a:t>
                      </a:r>
                      <a:endParaRPr b="1" sz="1400" u="none" cap="none" strike="noStrike">
                        <a:latin typeface="Times New Roman"/>
                        <a:ea typeface="Times New Roman"/>
                        <a:cs typeface="Times New Roman"/>
                        <a:sym typeface="Times New Roman"/>
                      </a:endParaRPr>
                    </a:p>
                  </a:txBody>
                  <a:tcPr marT="91425" marB="91425" marR="91425" marL="91425" anchor="ctr"/>
                </a:tc>
              </a:tr>
              <a:tr h="973500">
                <a:tc>
                  <a:txBody>
                    <a:bodyPr/>
                    <a:lstStyle/>
                    <a:p>
                      <a:pPr indent="0" lvl="0" marL="0" marR="0" rtl="0" algn="ctr">
                        <a:lnSpc>
                          <a:spcPct val="150000"/>
                        </a:lnSpc>
                        <a:spcBef>
                          <a:spcPts val="0"/>
                        </a:spcBef>
                        <a:spcAft>
                          <a:spcPts val="0"/>
                        </a:spcAft>
                        <a:buClr>
                          <a:srgbClr val="000000"/>
                        </a:buClr>
                        <a:buSzPts val="1200"/>
                        <a:buFont typeface="Arial"/>
                        <a:buNone/>
                      </a:pPr>
                      <a:r>
                        <a:rPr lang="en-US" sz="1400" u="none" cap="none" strike="noStrike">
                          <a:latin typeface="Times New Roman"/>
                          <a:ea typeface="Times New Roman"/>
                          <a:cs typeface="Times New Roman"/>
                          <a:sym typeface="Times New Roman"/>
                        </a:rPr>
                        <a:t>2.1 The system shall trigger an alarm whenever a seizure is detected.</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r>
              <a:tr h="1039100">
                <a:tc>
                  <a:txBody>
                    <a:bodyPr/>
                    <a:lstStyle/>
                    <a:p>
                      <a:pPr indent="0" lvl="0" marL="0" marR="0" rtl="0" algn="ctr">
                        <a:lnSpc>
                          <a:spcPct val="150000"/>
                        </a:lnSpc>
                        <a:spcBef>
                          <a:spcPts val="0"/>
                        </a:spcBef>
                        <a:spcAft>
                          <a:spcPts val="0"/>
                        </a:spcAft>
                        <a:buClr>
                          <a:srgbClr val="000000"/>
                        </a:buClr>
                        <a:buSzPts val="1200"/>
                        <a:buFont typeface="Arial"/>
                        <a:buNone/>
                      </a:pPr>
                      <a:r>
                        <a:rPr lang="en-US" sz="1400" u="none" cap="none" strike="noStrike">
                          <a:solidFill>
                            <a:schemeClr val="dk1"/>
                          </a:solidFill>
                          <a:latin typeface="Times New Roman"/>
                          <a:ea typeface="Times New Roman"/>
                          <a:cs typeface="Times New Roman"/>
                          <a:sym typeface="Times New Roman"/>
                        </a:rPr>
                        <a:t>2.2 The system shall deliver alerts to the caregivers' smartphone wirelessly.</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r>
              <a:tr h="1335800">
                <a:tc>
                  <a:txBody>
                    <a:bodyPr/>
                    <a:lstStyle/>
                    <a:p>
                      <a:pPr indent="0" lvl="0" marL="0" marR="0" rtl="0" algn="ctr">
                        <a:lnSpc>
                          <a:spcPct val="150000"/>
                        </a:lnSpc>
                        <a:spcBef>
                          <a:spcPts val="0"/>
                        </a:spcBef>
                        <a:spcAft>
                          <a:spcPts val="0"/>
                        </a:spcAft>
                        <a:buClr>
                          <a:srgbClr val="000000"/>
                        </a:buClr>
                        <a:buSzPts val="1200"/>
                        <a:buFont typeface="Arial"/>
                        <a:buNone/>
                      </a:pPr>
                      <a:r>
                        <a:rPr lang="en-US" sz="1400" u="none" cap="none" strike="noStrike">
                          <a:solidFill>
                            <a:schemeClr val="dk1"/>
                          </a:solidFill>
                          <a:latin typeface="Times New Roman"/>
                          <a:ea typeface="Times New Roman"/>
                          <a:cs typeface="Times New Roman"/>
                          <a:sym typeface="Times New Roman"/>
                        </a:rPr>
                        <a:t>2.3 The alarm shall trigger within 5 seconds of the seizure being detected.</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g6f5c34e999_2_21"/>
          <p:cNvSpPr txBox="1"/>
          <p:nvPr>
            <p:ph type="title"/>
          </p:nvPr>
        </p:nvSpPr>
        <p:spPr>
          <a:xfrm>
            <a:off x="591786" y="48322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System Requirements &amp; SRVM</a:t>
            </a:r>
            <a:endParaRPr sz="3000">
              <a:latin typeface="Times New Roman"/>
              <a:ea typeface="Times New Roman"/>
              <a:cs typeface="Times New Roman"/>
              <a:sym typeface="Times New Roman"/>
            </a:endParaRPr>
          </a:p>
        </p:txBody>
      </p:sp>
      <p:sp>
        <p:nvSpPr>
          <p:cNvPr id="173" name="Google Shape;173;g6f5c34e999_2_21"/>
          <p:cNvSpPr txBox="1"/>
          <p:nvPr>
            <p:ph idx="12" type="sldNum"/>
          </p:nvPr>
        </p:nvSpPr>
        <p:spPr>
          <a:xfrm>
            <a:off x="4361576" y="655857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74" name="Google Shape;174;g6f5c34e999_2_21"/>
          <p:cNvSpPr txBox="1"/>
          <p:nvPr/>
        </p:nvSpPr>
        <p:spPr>
          <a:xfrm>
            <a:off x="300775" y="1391325"/>
            <a:ext cx="8520600" cy="4303800"/>
          </a:xfrm>
          <a:prstGeom prst="rect">
            <a:avLst/>
          </a:prstGeom>
          <a:noFill/>
          <a:ln>
            <a:noFill/>
          </a:ln>
        </p:spPr>
        <p:txBody>
          <a:bodyPr anchorCtr="0" anchor="t" bIns="91425" lIns="91425" spcFirstLastPara="1" rIns="91425" wrap="square" tIns="91425">
            <a:noAutofit/>
          </a:bodyPr>
          <a:lstStyle/>
          <a:p>
            <a:pPr indent="45720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1600"/>
              </a:spcAft>
              <a:buClr>
                <a:srgbClr val="000000"/>
              </a:buClr>
              <a:buSzPts val="1800"/>
              <a:buFont typeface="Arial"/>
              <a:buNone/>
            </a:pPr>
            <a:r>
              <a:t/>
            </a:r>
            <a:endParaRPr b="0" i="0" sz="1800" u="none" cap="none" strike="noStrike">
              <a:solidFill>
                <a:srgbClr val="434343"/>
              </a:solidFill>
              <a:latin typeface="Times New Roman"/>
              <a:ea typeface="Times New Roman"/>
              <a:cs typeface="Times New Roman"/>
              <a:sym typeface="Times New Roman"/>
            </a:endParaRPr>
          </a:p>
        </p:txBody>
      </p:sp>
      <p:sp>
        <p:nvSpPr>
          <p:cNvPr id="175" name="Google Shape;175;g6f5c34e999_2_21"/>
          <p:cNvSpPr/>
          <p:nvPr/>
        </p:nvSpPr>
        <p:spPr>
          <a:xfrm>
            <a:off x="1538871" y="6023475"/>
            <a:ext cx="6034200" cy="5232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system requirements are understood and </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define the performance and operational conditions of SDNS.</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176" name="Google Shape;176;g6f5c34e999_2_21"/>
          <p:cNvGraphicFramePr/>
          <p:nvPr/>
        </p:nvGraphicFramePr>
        <p:xfrm>
          <a:off x="889763" y="1488313"/>
          <a:ext cx="3000000" cy="3000000"/>
        </p:xfrm>
        <a:graphic>
          <a:graphicData uri="http://schemas.openxmlformats.org/drawingml/2006/table">
            <a:tbl>
              <a:tblPr>
                <a:noFill/>
                <a:tableStyleId>{F37F98FC-DFD5-4007-AAA2-545C656F8966}</a:tableStyleId>
              </a:tblPr>
              <a:tblGrid>
                <a:gridCol w="5283300"/>
                <a:gridCol w="430225"/>
                <a:gridCol w="430225"/>
                <a:gridCol w="462800"/>
                <a:gridCol w="430225"/>
              </a:tblGrid>
              <a:tr h="1038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System Requirements</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A</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D</a:t>
                      </a:r>
                      <a:endParaRPr b="1"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I</a:t>
                      </a:r>
                      <a:endParaRPr b="1" sz="1400" u="none" cap="none" strike="noStrike">
                        <a:latin typeface="Times New Roman"/>
                        <a:ea typeface="Times New Roman"/>
                        <a:cs typeface="Times New Roman"/>
                        <a:sym typeface="Times New Roman"/>
                      </a:endParaRPr>
                    </a:p>
                  </a:txBody>
                  <a:tcPr marT="91425" marB="91425" marR="91425" marL="91425" anchor="ctr"/>
                </a:tc>
              </a:tr>
              <a:tr h="1408650">
                <a:tc>
                  <a:txBody>
                    <a:bodyPr/>
                    <a:lstStyle/>
                    <a:p>
                      <a:pPr indent="0" lvl="0" marL="0" marR="0" rtl="0" algn="ctr">
                        <a:lnSpc>
                          <a:spcPct val="150000"/>
                        </a:lnSpc>
                        <a:spcBef>
                          <a:spcPts val="0"/>
                        </a:spcBef>
                        <a:spcAft>
                          <a:spcPts val="0"/>
                        </a:spcAft>
                        <a:buClr>
                          <a:schemeClr val="dk1"/>
                        </a:buClr>
                        <a:buSzPts val="1100"/>
                        <a:buFont typeface="Arial"/>
                        <a:buNone/>
                      </a:pPr>
                      <a:r>
                        <a:rPr lang="en-US" sz="1400" u="none" cap="none" strike="noStrike">
                          <a:solidFill>
                            <a:schemeClr val="dk1"/>
                          </a:solidFill>
                          <a:latin typeface="Times New Roman"/>
                          <a:ea typeface="Times New Roman"/>
                          <a:cs typeface="Times New Roman"/>
                          <a:sym typeface="Times New Roman"/>
                        </a:rPr>
                        <a:t>3.1 The system shall keep a log file that contains a running list of up to 1,000 times at which seizures were detected by the system, with FIFO protocol.</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r>
              <a:tr h="1503575">
                <a:tc>
                  <a:txBody>
                    <a:bodyPr/>
                    <a:lstStyle/>
                    <a:p>
                      <a:pPr indent="0" lvl="0" marL="0" marR="0" rtl="0" algn="ctr">
                        <a:lnSpc>
                          <a:spcPct val="150000"/>
                        </a:lnSpc>
                        <a:spcBef>
                          <a:spcPts val="0"/>
                        </a:spcBef>
                        <a:spcAft>
                          <a:spcPts val="0"/>
                        </a:spcAft>
                        <a:buClr>
                          <a:srgbClr val="000000"/>
                        </a:buClr>
                        <a:buSzPts val="1200"/>
                        <a:buFont typeface="Arial"/>
                        <a:buNone/>
                      </a:pPr>
                      <a:r>
                        <a:rPr lang="en-US" sz="1400" u="none" cap="none" strike="noStrike">
                          <a:solidFill>
                            <a:schemeClr val="dk1"/>
                          </a:solidFill>
                          <a:latin typeface="Times New Roman"/>
                          <a:ea typeface="Times New Roman"/>
                          <a:cs typeface="Times New Roman"/>
                          <a:sym typeface="Times New Roman"/>
                        </a:rPr>
                        <a:t>3.2 The system shall output the log file on command.</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x</a:t>
                      </a:r>
                      <a:endParaRPr sz="1400" u="none" cap="none" strike="noStrike">
                        <a:latin typeface="Times New Roman"/>
                        <a:ea typeface="Times New Roman"/>
                        <a:cs typeface="Times New Roman"/>
                        <a:sym typeface="Times New Roman"/>
                      </a:endParaRPr>
                    </a:p>
                  </a:txBody>
                  <a:tcPr marT="91425" marB="91425" marR="91425" marL="91425"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g6549972c11_0_1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PDR Overview</a:t>
            </a:r>
            <a:endParaRPr>
              <a:latin typeface="Times New Roman"/>
              <a:ea typeface="Times New Roman"/>
              <a:cs typeface="Times New Roman"/>
              <a:sym typeface="Times New Roman"/>
            </a:endParaRPr>
          </a:p>
        </p:txBody>
      </p:sp>
      <p:sp>
        <p:nvSpPr>
          <p:cNvPr id="183" name="Google Shape;183;g6549972c11_0_1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84" name="Google Shape;184;g6549972c11_0_18"/>
          <p:cNvSpPr txBox="1"/>
          <p:nvPr/>
        </p:nvSpPr>
        <p:spPr>
          <a:xfrm>
            <a:off x="307075" y="1593450"/>
            <a:ext cx="4054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System Requirements Section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1" i="0" lang="en-US" sz="1800" u="none" cap="none" strike="noStrike">
                <a:solidFill>
                  <a:srgbClr val="434343"/>
                </a:solidFill>
                <a:latin typeface="Times New Roman"/>
                <a:ea typeface="Times New Roman"/>
                <a:cs typeface="Times New Roman"/>
                <a:sym typeface="Times New Roman"/>
              </a:rPr>
              <a:t>Concept, Trade Studies and Point Design</a:t>
            </a:r>
            <a:endParaRPr b="1"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Design Considerations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Trade Studies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Final Design Concept</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185" name="Google Shape;185;g6549972c11_0_18"/>
          <p:cNvSpPr txBox="1"/>
          <p:nvPr/>
        </p:nvSpPr>
        <p:spPr>
          <a:xfrm>
            <a:off x="4572000" y="1593450"/>
            <a:ext cx="4345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 and Mitigation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System Architecture and Requirements Prioritization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Model &amp; Analyses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Description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Model and Analyses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Test Plans for MVP</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Status, Deliverables and 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1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Design Considerations</a:t>
            </a:r>
            <a:endParaRPr i="0" sz="3000" u="none" cap="none" strike="noStrike">
              <a:solidFill>
                <a:srgbClr val="0C234B"/>
              </a:solidFill>
              <a:latin typeface="Times New Roman"/>
              <a:ea typeface="Times New Roman"/>
              <a:cs typeface="Times New Roman"/>
              <a:sym typeface="Times New Roman"/>
            </a:endParaRPr>
          </a:p>
        </p:txBody>
      </p:sp>
      <p:sp>
        <p:nvSpPr>
          <p:cNvPr id="191" name="Google Shape;191;p1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92" name="Google Shape;192;p13"/>
          <p:cNvSpPr txBox="1"/>
          <p:nvPr/>
        </p:nvSpPr>
        <p:spPr>
          <a:xfrm>
            <a:off x="552675" y="1342800"/>
            <a:ext cx="8229600" cy="4172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434343"/>
              </a:buClr>
              <a:buSzPts val="2400"/>
              <a:buFont typeface="Times New Roman"/>
              <a:buChar char="-"/>
            </a:pPr>
            <a:r>
              <a:rPr b="0" i="0" lang="en-US" sz="2400" u="none" cap="none" strike="noStrike">
                <a:solidFill>
                  <a:srgbClr val="434343"/>
                </a:solidFill>
                <a:latin typeface="Times New Roman"/>
                <a:ea typeface="Times New Roman"/>
                <a:cs typeface="Times New Roman"/>
                <a:sym typeface="Times New Roman"/>
              </a:rPr>
              <a:t>Performance was prioritized since there are commercial systems that attempt to detect seizures, but perform poorly.</a:t>
            </a:r>
            <a:endParaRPr b="0" i="0" sz="2400" u="none" cap="none" strike="noStrike">
              <a:solidFill>
                <a:srgbClr val="434343"/>
              </a:solidFill>
              <a:latin typeface="Times New Roman"/>
              <a:ea typeface="Times New Roman"/>
              <a:cs typeface="Times New Roman"/>
              <a:sym typeface="Times New Roman"/>
            </a:endParaRPr>
          </a:p>
          <a:p>
            <a:pPr indent="-381000" lvl="0" marL="457200" marR="0" rtl="0" algn="l">
              <a:lnSpc>
                <a:spcPct val="115000"/>
              </a:lnSpc>
              <a:spcBef>
                <a:spcPts val="0"/>
              </a:spcBef>
              <a:spcAft>
                <a:spcPts val="0"/>
              </a:spcAft>
              <a:buClr>
                <a:srgbClr val="434343"/>
              </a:buClr>
              <a:buSzPts val="2400"/>
              <a:buFont typeface="Times New Roman"/>
              <a:buChar char="-"/>
            </a:pPr>
            <a:r>
              <a:rPr b="0" i="0" lang="en-US" sz="2400" u="none" cap="none" strike="noStrike">
                <a:solidFill>
                  <a:srgbClr val="434343"/>
                </a:solidFill>
                <a:latin typeface="Times New Roman"/>
                <a:ea typeface="Times New Roman"/>
                <a:cs typeface="Times New Roman"/>
                <a:sym typeface="Times New Roman"/>
              </a:rPr>
              <a:t>Trade Studies were made to reach our point design taking into account:</a:t>
            </a:r>
            <a:endParaRPr b="0" i="0" sz="2400" u="none" cap="none" strike="noStrike">
              <a:solidFill>
                <a:srgbClr val="434343"/>
              </a:solidFill>
              <a:latin typeface="Times New Roman"/>
              <a:ea typeface="Times New Roman"/>
              <a:cs typeface="Times New Roman"/>
              <a:sym typeface="Times New Roman"/>
            </a:endParaRPr>
          </a:p>
          <a:p>
            <a:pPr indent="-381000" lvl="1" marL="914400" marR="0" rtl="0" algn="l">
              <a:lnSpc>
                <a:spcPct val="115000"/>
              </a:lnSpc>
              <a:spcBef>
                <a:spcPts val="0"/>
              </a:spcBef>
              <a:spcAft>
                <a:spcPts val="0"/>
              </a:spcAft>
              <a:buClr>
                <a:srgbClr val="434343"/>
              </a:buClr>
              <a:buSzPts val="2400"/>
              <a:buFont typeface="Times New Roman"/>
              <a:buChar char="○"/>
            </a:pPr>
            <a:r>
              <a:rPr b="0" i="0" lang="en-US" sz="2400" u="none" cap="none" strike="noStrike">
                <a:solidFill>
                  <a:srgbClr val="434343"/>
                </a:solidFill>
                <a:latin typeface="Times New Roman"/>
                <a:ea typeface="Times New Roman"/>
                <a:cs typeface="Times New Roman"/>
                <a:sym typeface="Times New Roman"/>
              </a:rPr>
              <a:t>Low-Light Performance (Camera)</a:t>
            </a:r>
            <a:endParaRPr b="0" i="0" sz="2400" u="none" cap="none" strike="noStrike">
              <a:solidFill>
                <a:srgbClr val="434343"/>
              </a:solidFill>
              <a:latin typeface="Times New Roman"/>
              <a:ea typeface="Times New Roman"/>
              <a:cs typeface="Times New Roman"/>
              <a:sym typeface="Times New Roman"/>
            </a:endParaRPr>
          </a:p>
          <a:p>
            <a:pPr indent="-381000" lvl="1" marL="914400" marR="0" rtl="0" algn="l">
              <a:lnSpc>
                <a:spcPct val="115000"/>
              </a:lnSpc>
              <a:spcBef>
                <a:spcPts val="0"/>
              </a:spcBef>
              <a:spcAft>
                <a:spcPts val="0"/>
              </a:spcAft>
              <a:buClr>
                <a:srgbClr val="434343"/>
              </a:buClr>
              <a:buSzPts val="2400"/>
              <a:buFont typeface="Times New Roman"/>
              <a:buChar char="○"/>
            </a:pPr>
            <a:r>
              <a:rPr b="0" i="0" lang="en-US" sz="2400" u="none" cap="none" strike="noStrike">
                <a:solidFill>
                  <a:srgbClr val="434343"/>
                </a:solidFill>
                <a:latin typeface="Times New Roman"/>
                <a:ea typeface="Times New Roman"/>
                <a:cs typeface="Times New Roman"/>
                <a:sym typeface="Times New Roman"/>
              </a:rPr>
              <a:t>Detection under bed sheet (Camera)</a:t>
            </a:r>
            <a:endParaRPr b="0" i="0" sz="2400" u="none" cap="none" strike="noStrike">
              <a:solidFill>
                <a:srgbClr val="434343"/>
              </a:solidFill>
              <a:latin typeface="Times New Roman"/>
              <a:ea typeface="Times New Roman"/>
              <a:cs typeface="Times New Roman"/>
              <a:sym typeface="Times New Roman"/>
            </a:endParaRPr>
          </a:p>
          <a:p>
            <a:pPr indent="-381000" lvl="1" marL="914400" marR="0" rtl="0" algn="l">
              <a:lnSpc>
                <a:spcPct val="115000"/>
              </a:lnSpc>
              <a:spcBef>
                <a:spcPts val="0"/>
              </a:spcBef>
              <a:spcAft>
                <a:spcPts val="0"/>
              </a:spcAft>
              <a:buClr>
                <a:srgbClr val="434343"/>
              </a:buClr>
              <a:buSzPts val="2400"/>
              <a:buFont typeface="Times New Roman"/>
              <a:buChar char="○"/>
            </a:pPr>
            <a:r>
              <a:rPr b="0" i="0" lang="en-US" sz="2400" u="none" cap="none" strike="noStrike">
                <a:solidFill>
                  <a:srgbClr val="434343"/>
                </a:solidFill>
                <a:latin typeface="Times New Roman"/>
                <a:ea typeface="Times New Roman"/>
                <a:cs typeface="Times New Roman"/>
                <a:sym typeface="Times New Roman"/>
              </a:rPr>
              <a:t>Computational Power at edge (Computer)</a:t>
            </a:r>
            <a:endParaRPr b="0" i="0" sz="2400" u="none" cap="none" strike="noStrike">
              <a:solidFill>
                <a:srgbClr val="434343"/>
              </a:solidFill>
              <a:latin typeface="Times New Roman"/>
              <a:ea typeface="Times New Roman"/>
              <a:cs typeface="Times New Roman"/>
              <a:sym typeface="Times New Roman"/>
            </a:endParaRPr>
          </a:p>
          <a:p>
            <a:pPr indent="-381000" lvl="1" marL="914400" marR="0" rtl="0" algn="l">
              <a:lnSpc>
                <a:spcPct val="115000"/>
              </a:lnSpc>
              <a:spcBef>
                <a:spcPts val="0"/>
              </a:spcBef>
              <a:spcAft>
                <a:spcPts val="0"/>
              </a:spcAft>
              <a:buClr>
                <a:srgbClr val="434343"/>
              </a:buClr>
              <a:buSzPts val="2400"/>
              <a:buFont typeface="Times New Roman"/>
              <a:buChar char="○"/>
            </a:pPr>
            <a:r>
              <a:rPr b="0" i="0" lang="en-US" sz="2400" u="none" cap="none" strike="noStrike">
                <a:solidFill>
                  <a:srgbClr val="434343"/>
                </a:solidFill>
                <a:latin typeface="Times New Roman"/>
                <a:ea typeface="Times New Roman"/>
                <a:cs typeface="Times New Roman"/>
                <a:sym typeface="Times New Roman"/>
              </a:rPr>
              <a:t>Cost-Effectiveness (Camera + Computer)</a:t>
            </a:r>
            <a:endParaRPr b="0" i="0" sz="2400" u="none" cap="none" strike="noStrike">
              <a:solidFill>
                <a:srgbClr val="434343"/>
              </a:solidFill>
              <a:latin typeface="Times New Roman"/>
              <a:ea typeface="Times New Roman"/>
              <a:cs typeface="Times New Roman"/>
              <a:sym typeface="Times New Roman"/>
            </a:endParaRPr>
          </a:p>
          <a:p>
            <a:pPr indent="-381000" lvl="1" marL="914400" marR="0" rtl="0" algn="l">
              <a:lnSpc>
                <a:spcPct val="115000"/>
              </a:lnSpc>
              <a:spcBef>
                <a:spcPts val="0"/>
              </a:spcBef>
              <a:spcAft>
                <a:spcPts val="0"/>
              </a:spcAft>
              <a:buClr>
                <a:srgbClr val="434343"/>
              </a:buClr>
              <a:buSzPts val="2400"/>
              <a:buFont typeface="Times New Roman"/>
              <a:buChar char="○"/>
            </a:pPr>
            <a:r>
              <a:rPr b="0" i="0" lang="en-US" sz="2400" u="none" cap="none" strike="noStrike">
                <a:solidFill>
                  <a:srgbClr val="434343"/>
                </a:solidFill>
                <a:latin typeface="Times New Roman"/>
                <a:ea typeface="Times New Roman"/>
                <a:cs typeface="Times New Roman"/>
                <a:sym typeface="Times New Roman"/>
              </a:rPr>
              <a:t>Access to Training Data (Image Algorithm)</a:t>
            </a:r>
            <a:endParaRPr b="0" i="0" sz="2400" u="none" cap="none" strike="noStrike">
              <a:solidFill>
                <a:srgbClr val="434343"/>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2400"/>
              <a:buFont typeface="Arial"/>
              <a:buNone/>
            </a:pPr>
            <a:r>
              <a:rPr b="1" i="0" lang="en-US" sz="2400" u="none" cap="none" strike="noStrike">
                <a:solidFill>
                  <a:srgbClr val="434343"/>
                </a:solidFill>
                <a:latin typeface="Times New Roman"/>
                <a:ea typeface="Times New Roman"/>
                <a:cs typeface="Times New Roman"/>
                <a:sym typeface="Times New Roman"/>
              </a:rPr>
              <a:t>Perform Trade Studies based on previous items</a:t>
            </a:r>
            <a:endParaRPr b="1" i="0" sz="2400" u="none" cap="none" strike="noStrike">
              <a:solidFill>
                <a:srgbClr val="434343"/>
              </a:solidFill>
              <a:latin typeface="Times New Roman"/>
              <a:ea typeface="Times New Roman"/>
              <a:cs typeface="Times New Roman"/>
              <a:sym typeface="Times New Roman"/>
            </a:endParaRPr>
          </a:p>
        </p:txBody>
      </p:sp>
      <p:sp>
        <p:nvSpPr>
          <p:cNvPr id="193" name="Google Shape;193;p13"/>
          <p:cNvSpPr/>
          <p:nvPr/>
        </p:nvSpPr>
        <p:spPr>
          <a:xfrm>
            <a:off x="1554900" y="6204954"/>
            <a:ext cx="6034200" cy="365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Sponsor input, budget and limitations played a role in shaping the system.</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7"/>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Trade Studies</a:t>
            </a:r>
            <a:endParaRPr i="0" sz="3000" u="none" cap="none" strike="noStrike">
              <a:solidFill>
                <a:srgbClr val="0C234B"/>
              </a:solidFill>
              <a:latin typeface="Times New Roman"/>
              <a:ea typeface="Times New Roman"/>
              <a:cs typeface="Times New Roman"/>
              <a:sym typeface="Times New Roman"/>
            </a:endParaRPr>
          </a:p>
        </p:txBody>
      </p:sp>
      <p:sp>
        <p:nvSpPr>
          <p:cNvPr id="199" name="Google Shape;199;p1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200" name="Google Shape;200;p17"/>
          <p:cNvSpPr/>
          <p:nvPr/>
        </p:nvSpPr>
        <p:spPr>
          <a:xfrm>
            <a:off x="1554893" y="6221500"/>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A robust process was used to select the best camera for this project.</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201" name="Google Shape;201;p17"/>
          <p:cNvGraphicFramePr/>
          <p:nvPr/>
        </p:nvGraphicFramePr>
        <p:xfrm>
          <a:off x="266675" y="1974538"/>
          <a:ext cx="3000000" cy="3000000"/>
        </p:xfrm>
        <a:graphic>
          <a:graphicData uri="http://schemas.openxmlformats.org/drawingml/2006/table">
            <a:tbl>
              <a:tblPr>
                <a:noFill/>
                <a:tableStyleId>{73999B1B-62C1-428A-8373-EE9B296123A0}</a:tableStyleId>
              </a:tblPr>
              <a:tblGrid>
                <a:gridCol w="2132675"/>
                <a:gridCol w="719875"/>
                <a:gridCol w="719875"/>
                <a:gridCol w="719875"/>
                <a:gridCol w="719875"/>
                <a:gridCol w="719875"/>
                <a:gridCol w="719875"/>
                <a:gridCol w="719875"/>
                <a:gridCol w="719875"/>
                <a:gridCol w="719875"/>
              </a:tblGrid>
              <a:tr h="341850">
                <a:tc row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Trade Factors</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0:0"/>
                      </a:ext>
                    </a:extLst>
                  </a:tcPr>
                </a:tc>
                <a:tc row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Weight</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0:1"/>
                      </a:ext>
                    </a:extLst>
                  </a:tcPr>
                </a:tc>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RGB Sensor</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0:2"/>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Near-IR Sensor</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0:4"/>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FLIR Sensor</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0:6"/>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Active IR Stereo</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0:8"/>
                      </a:ext>
                    </a:extLst>
                  </a:tcPr>
                </a:tc>
                <a:tc hMerge="1"/>
              </a:tr>
              <a:tr h="341850">
                <a:tc vMerge="1"/>
                <a:tc vMerge="1"/>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Score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01:1: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Factor Total</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01:1: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Score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01:1: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Factor Total</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01:1: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Score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01:1: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Factor Total</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01:1: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Score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01:1:8"/>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Factor Total</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01:1:9"/>
                      </a:ext>
                    </a:extLst>
                  </a:tcPr>
                </a:tc>
              </a:tr>
              <a:tr h="341850">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Performance Best-Choice</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2: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sng" cap="none" strike="noStrike"/>
                        <a:t>8</a:t>
                      </a:r>
                      <a:endParaRPr b="1" sz="12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2: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6.4</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2: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51.2</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2: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6.4</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2: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51.2</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2: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5</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2: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40</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2: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7.6</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2:8"/>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60.8</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01:2:9"/>
                      </a:ext>
                    </a:extLst>
                  </a:tcPr>
                </a:tc>
              </a:tr>
              <a:tr h="341850">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Low Light Use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3: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sng" cap="none" strike="noStrike"/>
                        <a:t>9</a:t>
                      </a:r>
                      <a:endParaRPr b="1" sz="12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3: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3</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3: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27</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3: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7</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3: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63</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3: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8</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3: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72</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3: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9</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3:8"/>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81</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3:9"/>
                      </a:ext>
                    </a:extLst>
                  </a:tcPr>
                </a:tc>
              </a:tr>
              <a:tr h="341850">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Detection through obstacle (sheet)</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4: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sng" cap="none" strike="noStrike"/>
                        <a:t>9</a:t>
                      </a:r>
                      <a:endParaRPr b="1" sz="12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4: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2</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4: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18</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4: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3</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4: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27</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4: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7</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4: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63</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4: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8</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4:8"/>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72</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4:9"/>
                      </a:ext>
                    </a:extLst>
                  </a:tcPr>
                </a:tc>
              </a:tr>
              <a:tr h="341850">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Sensitivity</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5: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sng" cap="none" strike="noStrike"/>
                        <a:t>6</a:t>
                      </a:r>
                      <a:endParaRPr b="1" sz="12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5: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9</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5: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54</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5: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7</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5: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42</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5: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4</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5: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24</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5: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7</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5:8"/>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42</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5:9"/>
                      </a:ext>
                    </a:extLst>
                  </a:tcPr>
                </a:tc>
              </a:tr>
              <a:tr h="341850">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Ease of Data Processing</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6: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sng" cap="none" strike="noStrike"/>
                        <a:t>7</a:t>
                      </a:r>
                      <a:endParaRPr b="1" sz="12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6: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9</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6: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63</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6: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7</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6: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49</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6: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3</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6: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21</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6: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7</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6:8"/>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49</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6:9"/>
                      </a:ext>
                    </a:extLst>
                  </a:tcPr>
                </a:tc>
              </a:tr>
              <a:tr h="341850">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Size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7: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sng" cap="none" strike="noStrike"/>
                        <a:t>4</a:t>
                      </a:r>
                      <a:endParaRPr b="1" sz="12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7: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9</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7: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36</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7: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8</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7: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32</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7: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3</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7: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12</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7: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7</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7:8"/>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28</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7:9"/>
                      </a:ext>
                    </a:extLst>
                  </a:tcPr>
                </a:tc>
              </a:tr>
              <a:tr h="341850">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Schedule Best-Choice</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8: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sng" cap="none" strike="noStrike"/>
                        <a:t>6</a:t>
                      </a:r>
                      <a:endParaRPr b="1" sz="12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8: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7</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8: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42</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8: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6</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8: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36</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8: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6</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8: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36</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8: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8</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8:8"/>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48</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8:9"/>
                      </a:ext>
                    </a:extLst>
                  </a:tcPr>
                </a:tc>
              </a:tr>
              <a:tr h="341850">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Cost Best-Choice</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9: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sng" cap="none" strike="noStrike"/>
                        <a:t>5</a:t>
                      </a:r>
                      <a:endParaRPr b="1" sz="12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9: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10</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9: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50</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9: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7</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9: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35</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9: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3</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9: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15</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9:7"/>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8</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9:8"/>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40</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01:9:9"/>
                      </a:ext>
                    </a:extLst>
                  </a:tcPr>
                </a:tc>
              </a:tr>
              <a:tr h="341850">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Total Score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10:0"/>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143.2</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10:2"/>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122.2</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10:4"/>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91</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01:10:6"/>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148.8</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extLst>
                      <a:ext uri="http://customooxmlschemas.google.com/">
                        <go:slidesCustomData xmlns:go="http://customooxmlschemas.google.com/" cellId="201:10:8"/>
                      </a:ext>
                    </a:extLst>
                  </a:tcPr>
                </a:tc>
                <a:tc hMerge="1"/>
              </a:tr>
            </a:tbl>
          </a:graphicData>
        </a:graphic>
      </p:graphicFrame>
      <p:sp>
        <p:nvSpPr>
          <p:cNvPr id="202" name="Google Shape;202;p17"/>
          <p:cNvSpPr txBox="1"/>
          <p:nvPr/>
        </p:nvSpPr>
        <p:spPr>
          <a:xfrm>
            <a:off x="340975" y="1313650"/>
            <a:ext cx="8440200" cy="6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Type of Camera Trade Study</a:t>
            </a:r>
            <a:endParaRPr b="1"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g6f5c34e999_2_36"/>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Trade Studies</a:t>
            </a:r>
            <a:endParaRPr>
              <a:latin typeface="Times New Roman"/>
              <a:ea typeface="Times New Roman"/>
              <a:cs typeface="Times New Roman"/>
              <a:sym typeface="Times New Roman"/>
            </a:endParaRPr>
          </a:p>
        </p:txBody>
      </p:sp>
      <p:sp>
        <p:nvSpPr>
          <p:cNvPr id="209" name="Google Shape;209;g6f5c34e999_2_36"/>
          <p:cNvSpPr txBox="1"/>
          <p:nvPr>
            <p:ph idx="1" type="body"/>
          </p:nvPr>
        </p:nvSpPr>
        <p:spPr>
          <a:xfrm>
            <a:off x="553425" y="1111573"/>
            <a:ext cx="8228100" cy="601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560"/>
              </a:spcBef>
              <a:spcAft>
                <a:spcPts val="0"/>
              </a:spcAft>
              <a:buSzPts val="2800"/>
              <a:buNone/>
            </a:pPr>
            <a:r>
              <a:rPr b="1" lang="en-US" sz="2400">
                <a:latin typeface="Times New Roman"/>
                <a:ea typeface="Times New Roman"/>
                <a:cs typeface="Times New Roman"/>
                <a:sym typeface="Times New Roman"/>
              </a:rPr>
              <a:t>Image Analysis Algorithm Trade Study</a:t>
            </a:r>
            <a:endParaRPr b="1" sz="2400">
              <a:latin typeface="Times New Roman"/>
              <a:ea typeface="Times New Roman"/>
              <a:cs typeface="Times New Roman"/>
              <a:sym typeface="Times New Roman"/>
            </a:endParaRPr>
          </a:p>
        </p:txBody>
      </p:sp>
      <p:graphicFrame>
        <p:nvGraphicFramePr>
          <p:cNvPr id="210" name="Google Shape;210;g6f5c34e999_2_36"/>
          <p:cNvGraphicFramePr/>
          <p:nvPr/>
        </p:nvGraphicFramePr>
        <p:xfrm>
          <a:off x="120475" y="1654525"/>
          <a:ext cx="3000000" cy="3000000"/>
        </p:xfrm>
        <a:graphic>
          <a:graphicData uri="http://schemas.openxmlformats.org/drawingml/2006/table">
            <a:tbl>
              <a:tblPr>
                <a:noFill/>
                <a:tableStyleId>{73999B1B-62C1-428A-8373-EE9B296123A0}</a:tableStyleId>
              </a:tblPr>
              <a:tblGrid>
                <a:gridCol w="2489475"/>
                <a:gridCol w="916225"/>
                <a:gridCol w="916225"/>
                <a:gridCol w="916225"/>
                <a:gridCol w="916225"/>
                <a:gridCol w="916225"/>
                <a:gridCol w="916225"/>
                <a:gridCol w="916225"/>
              </a:tblGrid>
              <a:tr h="318225">
                <a:tc gridSpan="8">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Image Analysis Algorithm </a:t>
                      </a:r>
                      <a:r>
                        <a:rPr b="1" lang="en-US" sz="1200" u="none" cap="none" strike="noStrike"/>
                        <a:t>Best Choice (1=Worst Choice 10=Best Choice)</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10:0:0"/>
                      </a:ext>
                    </a:extLst>
                  </a:tcPr>
                </a:tc>
                <a:tc hMerge="1"/>
                <a:tc hMerge="1"/>
                <a:tc hMerge="1"/>
                <a:tc hMerge="1"/>
                <a:tc hMerge="1"/>
                <a:tc hMerge="1"/>
                <a:tc hMerge="1"/>
              </a:tr>
              <a:tr h="681950">
                <a:tc row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Trade Factors</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1:0"/>
                      </a:ext>
                    </a:extLst>
                  </a:tcPr>
                </a:tc>
                <a:tc row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Weight</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1:1"/>
                      </a:ext>
                    </a:extLst>
                  </a:tcPr>
                </a:tc>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Neural network directly on camera output</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1:2"/>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Out-of-the-box pose estimation followed by NN seizure classif.</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1:4"/>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Frequency analysis with gradient descent of a few parameters</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1:6"/>
                      </a:ext>
                    </a:extLst>
                  </a:tcPr>
                </a:tc>
                <a:tc hMerge="1"/>
              </a:tr>
              <a:tr h="318225">
                <a:tc vMerge="1"/>
                <a:tc vMerge="1"/>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Score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10:2: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Factor Total</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10:2: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Score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10:2: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Factor Total</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10:2: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Score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10:2: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Factor Total</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210:2:7"/>
                      </a:ext>
                    </a:extLst>
                  </a:tcPr>
                </a:tc>
              </a:tr>
              <a:tr h="318225">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Performance Best-Choice</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3: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sng" cap="none" strike="noStrike"/>
                        <a:t>10</a:t>
                      </a:r>
                      <a:endParaRPr b="1" sz="14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3: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5.2</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3: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51.7</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3: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7.2</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3: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71.7</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3: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7.3</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3: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73.3</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210:3:7"/>
                      </a:ext>
                    </a:extLst>
                  </a:tcPr>
                </a:tc>
              </a:tr>
              <a:tr h="318225">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Amount of training data required</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4: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sng" cap="none" strike="noStrike"/>
                        <a:t>9</a:t>
                      </a:r>
                      <a:endParaRPr b="1" sz="14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4: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3</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4: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27</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4: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5</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4: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45</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4: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10</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4: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90</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4:7"/>
                      </a:ext>
                    </a:extLst>
                  </a:tcPr>
                </a:tc>
              </a:tr>
              <a:tr h="318225">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Difficulty of obtaining relevant training data</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5: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sng" cap="none" strike="noStrike"/>
                        <a:t>7</a:t>
                      </a:r>
                      <a:endParaRPr b="1" sz="14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5: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5</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5: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35</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5: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4</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5: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28</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5: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9</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5: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63</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5:7"/>
                      </a:ext>
                    </a:extLst>
                  </a:tcPr>
                </a:tc>
              </a:tr>
              <a:tr h="318225">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Computational load for training</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6: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sng" cap="none" strike="noStrike"/>
                        <a:t>5</a:t>
                      </a:r>
                      <a:endParaRPr b="1" sz="14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6: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3</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6: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15</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6: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6</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6: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30</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6: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9</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6: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45</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6:7"/>
                      </a:ext>
                    </a:extLst>
                  </a:tcPr>
                </a:tc>
              </a:tr>
              <a:tr h="318225">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Ease of expanding capabilities</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7: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sng" cap="none" strike="noStrike"/>
                        <a:t>6</a:t>
                      </a:r>
                      <a:endParaRPr b="1" sz="14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7: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8</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7: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48</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7: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10</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7: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60</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7: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3</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7: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18</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7:7"/>
                      </a:ext>
                    </a:extLst>
                  </a:tcPr>
                </a:tc>
              </a:tr>
              <a:tr h="318225">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Generalizability in other settings</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8: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sng" cap="none" strike="noStrike"/>
                        <a:t>6</a:t>
                      </a:r>
                      <a:endParaRPr b="1" sz="14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8: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3</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8: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18</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8: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10</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8: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60</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8: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8</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8: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48</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8:7"/>
                      </a:ext>
                    </a:extLst>
                  </a:tcPr>
                </a:tc>
              </a:tr>
              <a:tr h="318225">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t>Ability to interface with hardware</a:t>
                      </a:r>
                      <a:endParaRPr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9: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sng" cap="none" strike="noStrike"/>
                        <a:t>5</a:t>
                      </a:r>
                      <a:endParaRPr b="1" sz="14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9: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9</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9: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45</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9: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8</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9: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40</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9: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5</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9: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25</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9:7"/>
                      </a:ext>
                    </a:extLst>
                  </a:tcPr>
                </a:tc>
              </a:tr>
              <a:tr h="318225">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Schedule Best-Choice</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10: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sng" cap="none" strike="noStrike"/>
                        <a:t>8</a:t>
                      </a:r>
                      <a:endParaRPr b="1" sz="14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10: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4</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10: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32</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10: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4</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10: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32</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10: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8</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10: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64</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10:7"/>
                      </a:ext>
                    </a:extLst>
                  </a:tcPr>
                </a:tc>
              </a:tr>
              <a:tr h="318225">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Cost Best-Choice</a:t>
                      </a:r>
                      <a:endParaRPr b="1" sz="12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11: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sng" cap="none" strike="noStrike"/>
                        <a:t>6</a:t>
                      </a:r>
                      <a:endParaRPr b="1" sz="14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11: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3</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11: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18</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11: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5</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11: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30</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11: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9</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11: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54</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210:11:7"/>
                      </a:ext>
                    </a:extLst>
                  </a:tcPr>
                </a:tc>
              </a:tr>
              <a:tr h="318225">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Total Score</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12:0"/>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101.7</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12:2"/>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133.7</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210:12:4"/>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191.3</a:t>
                      </a:r>
                      <a:endParaRPr b="1"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extLst>
                      <a:ext uri="http://customooxmlschemas.google.com/">
                        <go:slidesCustomData xmlns:go="http://customooxmlschemas.google.com/" cellId="210:12:6"/>
                      </a:ext>
                    </a:extLst>
                  </a:tcPr>
                </a:tc>
                <a:tc hMerge="1"/>
              </a:tr>
            </a:tbl>
          </a:graphicData>
        </a:graphic>
      </p:graphicFrame>
      <p:sp>
        <p:nvSpPr>
          <p:cNvPr id="211" name="Google Shape;211;g6f5c34e999_2_36"/>
          <p:cNvSpPr/>
          <p:nvPr/>
        </p:nvSpPr>
        <p:spPr>
          <a:xfrm>
            <a:off x="1222051" y="6423950"/>
            <a:ext cx="66999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A robust process was used to select the best image analysis algorithm for this project.</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1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Final Concept</a:t>
            </a:r>
            <a:endParaRPr i="0" sz="3000" u="none" cap="none" strike="noStrike">
              <a:solidFill>
                <a:srgbClr val="0C234B"/>
              </a:solidFill>
              <a:latin typeface="Times New Roman"/>
              <a:ea typeface="Times New Roman"/>
              <a:cs typeface="Times New Roman"/>
              <a:sym typeface="Times New Roman"/>
            </a:endParaRPr>
          </a:p>
        </p:txBody>
      </p:sp>
      <p:sp>
        <p:nvSpPr>
          <p:cNvPr id="217" name="Google Shape;217;p1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218" name="Google Shape;218;p18"/>
          <p:cNvSpPr/>
          <p:nvPr/>
        </p:nvSpPr>
        <p:spPr>
          <a:xfrm>
            <a:off x="1554893" y="627326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Point Design developed from trade studies.</a:t>
            </a:r>
            <a:endParaRPr b="1" i="0" sz="1400" u="none" cap="none" strike="noStrike">
              <a:solidFill>
                <a:srgbClr val="000000"/>
              </a:solidFill>
              <a:latin typeface="Times New Roman"/>
              <a:ea typeface="Times New Roman"/>
              <a:cs typeface="Times New Roman"/>
              <a:sym typeface="Times New Roman"/>
            </a:endParaRPr>
          </a:p>
        </p:txBody>
      </p:sp>
      <p:pic>
        <p:nvPicPr>
          <p:cNvPr id="219" name="Google Shape;219;p18"/>
          <p:cNvPicPr preferRelativeResize="0"/>
          <p:nvPr/>
        </p:nvPicPr>
        <p:blipFill rotWithShape="1">
          <a:blip r:embed="rId3">
            <a:alphaModFix/>
          </a:blip>
          <a:srcRect b="0" l="0" r="0" t="0"/>
          <a:stretch/>
        </p:blipFill>
        <p:spPr>
          <a:xfrm>
            <a:off x="152400" y="1681675"/>
            <a:ext cx="4209174" cy="2447664"/>
          </a:xfrm>
          <a:prstGeom prst="rect">
            <a:avLst/>
          </a:prstGeom>
          <a:noFill/>
          <a:ln>
            <a:noFill/>
          </a:ln>
        </p:spPr>
      </p:pic>
      <p:pic>
        <p:nvPicPr>
          <p:cNvPr id="220" name="Google Shape;220;p18"/>
          <p:cNvPicPr preferRelativeResize="0"/>
          <p:nvPr/>
        </p:nvPicPr>
        <p:blipFill rotWithShape="1">
          <a:blip r:embed="rId4">
            <a:alphaModFix/>
          </a:blip>
          <a:srcRect b="0" l="0" r="0" t="0"/>
          <a:stretch/>
        </p:blipFill>
        <p:spPr>
          <a:xfrm>
            <a:off x="5022700" y="1891400"/>
            <a:ext cx="3410150" cy="3410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g6f9d861d18_1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Final Concept</a:t>
            </a:r>
            <a:endParaRPr i="0" sz="3000" u="none" cap="none" strike="noStrike">
              <a:solidFill>
                <a:srgbClr val="0C234B"/>
              </a:solidFill>
              <a:latin typeface="Times New Roman"/>
              <a:ea typeface="Times New Roman"/>
              <a:cs typeface="Times New Roman"/>
              <a:sym typeface="Times New Roman"/>
            </a:endParaRPr>
          </a:p>
        </p:txBody>
      </p:sp>
      <p:sp>
        <p:nvSpPr>
          <p:cNvPr id="226" name="Google Shape;226;g6f9d861d18_1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227" name="Google Shape;227;g6f9d861d18_1_0"/>
          <p:cNvSpPr/>
          <p:nvPr/>
        </p:nvSpPr>
        <p:spPr>
          <a:xfrm>
            <a:off x="1554893" y="627326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Point Design developed from trade studies.</a:t>
            </a:r>
            <a:endParaRPr b="1" i="0" sz="1400" u="none" cap="none" strike="noStrike">
              <a:solidFill>
                <a:srgbClr val="000000"/>
              </a:solidFill>
              <a:latin typeface="Times New Roman"/>
              <a:ea typeface="Times New Roman"/>
              <a:cs typeface="Times New Roman"/>
              <a:sym typeface="Times New Roman"/>
            </a:endParaRPr>
          </a:p>
        </p:txBody>
      </p:sp>
      <p:pic>
        <p:nvPicPr>
          <p:cNvPr id="228" name="Google Shape;228;g6f9d861d18_1_0"/>
          <p:cNvPicPr preferRelativeResize="0"/>
          <p:nvPr/>
        </p:nvPicPr>
        <p:blipFill rotWithShape="1">
          <a:blip r:embed="rId3">
            <a:alphaModFix/>
          </a:blip>
          <a:srcRect b="0" l="0" r="0" t="0"/>
          <a:stretch/>
        </p:blipFill>
        <p:spPr>
          <a:xfrm>
            <a:off x="5291191" y="1795974"/>
            <a:ext cx="3686134" cy="2635336"/>
          </a:xfrm>
          <a:prstGeom prst="rect">
            <a:avLst/>
          </a:prstGeom>
          <a:noFill/>
          <a:ln>
            <a:noFill/>
          </a:ln>
        </p:spPr>
      </p:pic>
      <p:pic>
        <p:nvPicPr>
          <p:cNvPr id="229" name="Google Shape;229;g6f9d861d18_1_0"/>
          <p:cNvPicPr preferRelativeResize="0"/>
          <p:nvPr/>
        </p:nvPicPr>
        <p:blipFill rotWithShape="1">
          <a:blip r:embed="rId4">
            <a:alphaModFix/>
          </a:blip>
          <a:srcRect b="0" l="0" r="0" t="0"/>
          <a:stretch/>
        </p:blipFill>
        <p:spPr>
          <a:xfrm>
            <a:off x="101600" y="1246825"/>
            <a:ext cx="5155913" cy="4416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g707f4cb061_5_1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Final Concept: Software</a:t>
            </a:r>
            <a:endParaRPr i="0" sz="3000" u="none" cap="none" strike="noStrike">
              <a:solidFill>
                <a:srgbClr val="0C234B"/>
              </a:solidFill>
              <a:latin typeface="Times New Roman"/>
              <a:ea typeface="Times New Roman"/>
              <a:cs typeface="Times New Roman"/>
              <a:sym typeface="Times New Roman"/>
            </a:endParaRPr>
          </a:p>
        </p:txBody>
      </p:sp>
      <p:sp>
        <p:nvSpPr>
          <p:cNvPr id="235" name="Google Shape;235;g707f4cb061_5_1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236" name="Google Shape;236;g707f4cb061_5_14"/>
          <p:cNvSpPr/>
          <p:nvPr/>
        </p:nvSpPr>
        <p:spPr>
          <a:xfrm>
            <a:off x="1554893" y="625091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Point Design developed from trade studies and discussions with sponsors.</a:t>
            </a:r>
            <a:endParaRPr b="1" i="0" sz="1400" u="none" cap="none" strike="noStrike">
              <a:solidFill>
                <a:srgbClr val="000000"/>
              </a:solidFill>
              <a:latin typeface="Times New Roman"/>
              <a:ea typeface="Times New Roman"/>
              <a:cs typeface="Times New Roman"/>
              <a:sym typeface="Times New Roman"/>
            </a:endParaRPr>
          </a:p>
        </p:txBody>
      </p:sp>
      <p:pic>
        <p:nvPicPr>
          <p:cNvPr id="237" name="Google Shape;237;g707f4cb061_5_14"/>
          <p:cNvPicPr preferRelativeResize="0"/>
          <p:nvPr/>
        </p:nvPicPr>
        <p:blipFill>
          <a:blip r:embed="rId3">
            <a:alphaModFix/>
          </a:blip>
          <a:stretch>
            <a:fillRect/>
          </a:stretch>
        </p:blipFill>
        <p:spPr>
          <a:xfrm>
            <a:off x="-219275" y="1590850"/>
            <a:ext cx="9582550" cy="3654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3200"/>
              <a:buNone/>
            </a:pPr>
            <a:r>
              <a:rPr lang="en-US" sz="3000">
                <a:latin typeface="Times New Roman"/>
                <a:ea typeface="Times New Roman"/>
                <a:cs typeface="Times New Roman"/>
                <a:sym typeface="Times New Roman"/>
              </a:rPr>
              <a:t>Objectives of the PDR</a:t>
            </a:r>
            <a:endParaRPr i="0" sz="3000" u="none" cap="none" strike="noStrike">
              <a:solidFill>
                <a:srgbClr val="0C234B"/>
              </a:solidFill>
              <a:latin typeface="Times New Roman"/>
              <a:ea typeface="Times New Roman"/>
              <a:cs typeface="Times New Roman"/>
              <a:sym typeface="Times New Roman"/>
            </a:endParaRPr>
          </a:p>
        </p:txBody>
      </p:sp>
      <p:sp>
        <p:nvSpPr>
          <p:cNvPr id="81" name="Google Shape;81;p2"/>
          <p:cNvSpPr txBox="1"/>
          <p:nvPr>
            <p:ph idx="1" type="body"/>
          </p:nvPr>
        </p:nvSpPr>
        <p:spPr>
          <a:xfrm>
            <a:off x="223375" y="1529275"/>
            <a:ext cx="8779500" cy="33834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800"/>
              <a:buFont typeface="Arial"/>
              <a:buNone/>
            </a:pPr>
            <a:r>
              <a:rPr lang="en-US" sz="2400">
                <a:solidFill>
                  <a:srgbClr val="434343"/>
                </a:solidFill>
                <a:latin typeface="Times New Roman"/>
                <a:ea typeface="Times New Roman"/>
                <a:cs typeface="Times New Roman"/>
                <a:sym typeface="Times New Roman"/>
              </a:rPr>
              <a:t>Our objectives for PDR are to demonstrate:</a:t>
            </a:r>
            <a:endParaRPr sz="2400">
              <a:solidFill>
                <a:srgbClr val="434343"/>
              </a:solidFill>
              <a:latin typeface="Times New Roman"/>
              <a:ea typeface="Times New Roman"/>
              <a:cs typeface="Times New Roman"/>
              <a:sym typeface="Times New Roman"/>
            </a:endParaRPr>
          </a:p>
          <a:p>
            <a:pPr indent="-381000" lvl="0" marL="457200" rtl="0" algn="just">
              <a:lnSpc>
                <a:spcPct val="115000"/>
              </a:lnSpc>
              <a:spcBef>
                <a:spcPts val="160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Understanding of the functional and system requirements that define the SDNS, as well as the environmental conditions required for the correct operation of the system.</a:t>
            </a:r>
            <a:endParaRPr sz="2400">
              <a:solidFill>
                <a:srgbClr val="434343"/>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To present the identification of the most critical functions required for the success of the project, thus the definition of our MVP based on Risk: Gathering as much real clinical data as possible.</a:t>
            </a:r>
            <a:endParaRPr sz="2400">
              <a:solidFill>
                <a:srgbClr val="434343"/>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To communicate the proposed verification methods for the system requirements that encompass our MVP.</a:t>
            </a:r>
            <a:endParaRPr sz="2400">
              <a:latin typeface="Times New Roman"/>
              <a:ea typeface="Times New Roman"/>
              <a:cs typeface="Times New Roman"/>
              <a:sym typeface="Times New Roman"/>
            </a:endParaRPr>
          </a:p>
        </p:txBody>
      </p:sp>
      <p:sp>
        <p:nvSpPr>
          <p:cNvPr id="82" name="Google Shape;82;p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83" name="Google Shape;83;p2"/>
          <p:cNvSpPr/>
          <p:nvPr/>
        </p:nvSpPr>
        <p:spPr>
          <a:xfrm>
            <a:off x="2428067" y="6267588"/>
            <a:ext cx="42660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We are ready to build and verify our MVP SDNS.</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g6549972c11_0_3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PDR Overview</a:t>
            </a:r>
            <a:endParaRPr>
              <a:latin typeface="Times New Roman"/>
              <a:ea typeface="Times New Roman"/>
              <a:cs typeface="Times New Roman"/>
              <a:sym typeface="Times New Roman"/>
            </a:endParaRPr>
          </a:p>
        </p:txBody>
      </p:sp>
      <p:sp>
        <p:nvSpPr>
          <p:cNvPr id="244" name="Google Shape;244;g6549972c11_0_3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45" name="Google Shape;245;g6549972c11_0_32"/>
          <p:cNvSpPr txBox="1"/>
          <p:nvPr/>
        </p:nvSpPr>
        <p:spPr>
          <a:xfrm>
            <a:off x="307075" y="1593450"/>
            <a:ext cx="4054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System Requirements Section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Concept, Trade Studies and Point Design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Design Considerations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Trade Studies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Final Design Concept</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246" name="Google Shape;246;g6549972c11_0_32"/>
          <p:cNvSpPr txBox="1"/>
          <p:nvPr/>
        </p:nvSpPr>
        <p:spPr>
          <a:xfrm>
            <a:off x="4572000" y="1593450"/>
            <a:ext cx="4345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Risk Analysis and Mitigation</a:t>
            </a:r>
            <a:endParaRPr b="1"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System Architecture and Requirements Prioritization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Model &amp; Analyses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Description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Model and Analyses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Test Plans for MVP</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Status, Deliverables and 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g707f4cb061_0_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252" name="Google Shape;252;g707f4cb061_0_3"/>
          <p:cNvSpPr/>
          <p:nvPr/>
        </p:nvSpPr>
        <p:spPr>
          <a:xfrm>
            <a:off x="1554893" y="6236200"/>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Our MVP success is driven by how well we can mitigate the top 2 risks.</a:t>
            </a:r>
            <a:endParaRPr b="1" i="0" sz="1400" u="none" cap="none" strike="noStrike">
              <a:solidFill>
                <a:srgbClr val="000000"/>
              </a:solidFill>
              <a:latin typeface="Times New Roman"/>
              <a:ea typeface="Times New Roman"/>
              <a:cs typeface="Times New Roman"/>
              <a:sym typeface="Times New Roman"/>
            </a:endParaRPr>
          </a:p>
        </p:txBody>
      </p:sp>
      <p:sp>
        <p:nvSpPr>
          <p:cNvPr id="253" name="Google Shape;253;g707f4cb061_0_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Risk Analysis</a:t>
            </a:r>
            <a:endParaRPr i="0" sz="3000" u="none" cap="none" strike="noStrike">
              <a:solidFill>
                <a:srgbClr val="0C234B"/>
              </a:solidFill>
              <a:latin typeface="Times New Roman"/>
              <a:ea typeface="Times New Roman"/>
              <a:cs typeface="Times New Roman"/>
              <a:sym typeface="Times New Roman"/>
            </a:endParaRPr>
          </a:p>
        </p:txBody>
      </p:sp>
      <p:sp>
        <p:nvSpPr>
          <p:cNvPr id="254" name="Google Shape;254;g707f4cb061_0_3"/>
          <p:cNvSpPr txBox="1"/>
          <p:nvPr/>
        </p:nvSpPr>
        <p:spPr>
          <a:xfrm>
            <a:off x="310600" y="1987825"/>
            <a:ext cx="3789300" cy="277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Primary Risks: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AutoNum type="arabicPeriod"/>
            </a:pPr>
            <a:r>
              <a:rPr b="0" i="0" lang="en-US" sz="1400" u="none" cap="none" strike="noStrike">
                <a:solidFill>
                  <a:srgbClr val="000000"/>
                </a:solidFill>
                <a:latin typeface="Times New Roman"/>
                <a:ea typeface="Times New Roman"/>
                <a:cs typeface="Times New Roman"/>
                <a:sym typeface="Times New Roman"/>
              </a:rPr>
              <a:t>Accumulating real training data.</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AutoNum type="arabicPeriod"/>
            </a:pPr>
            <a:r>
              <a:rPr b="0" i="0" lang="en-US" sz="1400" u="none" cap="none" strike="noStrike">
                <a:solidFill>
                  <a:srgbClr val="000000"/>
                </a:solidFill>
                <a:latin typeface="Times New Roman"/>
                <a:ea typeface="Times New Roman"/>
                <a:cs typeface="Times New Roman"/>
                <a:sym typeface="Times New Roman"/>
              </a:rPr>
              <a:t>Relying on external entities to collect data.</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AutoNum type="arabicPeriod"/>
            </a:pPr>
            <a:r>
              <a:rPr b="0" i="0" lang="en-US" sz="1400" u="none" cap="none" strike="noStrike">
                <a:solidFill>
                  <a:srgbClr val="000000"/>
                </a:solidFill>
                <a:latin typeface="Times New Roman"/>
                <a:ea typeface="Times New Roman"/>
                <a:cs typeface="Times New Roman"/>
                <a:sym typeface="Times New Roman"/>
              </a:rPr>
              <a:t>Loss of communication with cloud service.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AutoNum type="arabicPeriod"/>
            </a:pPr>
            <a:r>
              <a:rPr b="0" i="0" lang="en-US" sz="1400" u="none" cap="none" strike="noStrike">
                <a:solidFill>
                  <a:srgbClr val="000000"/>
                </a:solidFill>
                <a:latin typeface="Times New Roman"/>
                <a:ea typeface="Times New Roman"/>
                <a:cs typeface="Times New Roman"/>
                <a:sym typeface="Times New Roman"/>
              </a:rPr>
              <a:t>Loss of smartphone communication.</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AutoNum type="arabicPeriod"/>
            </a:pPr>
            <a:r>
              <a:rPr b="0" i="0" lang="en-US" sz="1400" u="none" cap="none" strike="noStrike">
                <a:solidFill>
                  <a:srgbClr val="000000"/>
                </a:solidFill>
                <a:latin typeface="Times New Roman"/>
                <a:ea typeface="Times New Roman"/>
                <a:cs typeface="Times New Roman"/>
                <a:sym typeface="Times New Roman"/>
              </a:rPr>
              <a:t>Transportation of technology.</a:t>
            </a:r>
            <a:endParaRPr b="0" i="0" sz="1400" u="none" cap="none" strike="noStrike">
              <a:solidFill>
                <a:srgbClr val="000000"/>
              </a:solidFill>
              <a:latin typeface="Times New Roman"/>
              <a:ea typeface="Times New Roman"/>
              <a:cs typeface="Times New Roman"/>
              <a:sym typeface="Times New Roman"/>
            </a:endParaRPr>
          </a:p>
        </p:txBody>
      </p:sp>
      <p:graphicFrame>
        <p:nvGraphicFramePr>
          <p:cNvPr id="255" name="Google Shape;255;g707f4cb061_0_3"/>
          <p:cNvGraphicFramePr/>
          <p:nvPr/>
        </p:nvGraphicFramePr>
        <p:xfrm>
          <a:off x="4374450" y="1720058"/>
          <a:ext cx="3000000" cy="3000000"/>
        </p:xfrm>
        <a:graphic>
          <a:graphicData uri="http://schemas.openxmlformats.org/drawingml/2006/table">
            <a:tbl>
              <a:tblPr>
                <a:noFill/>
                <a:tableStyleId>{73999B1B-62C1-428A-8373-EE9B296123A0}</a:tableStyleId>
              </a:tblPr>
              <a:tblGrid>
                <a:gridCol w="827375"/>
                <a:gridCol w="661900"/>
                <a:gridCol w="607400"/>
                <a:gridCol w="607400"/>
                <a:gridCol w="607400"/>
                <a:gridCol w="607400"/>
                <a:gridCol w="607400"/>
              </a:tblGrid>
              <a:tr h="4072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0:0"/>
                      </a:ext>
                    </a:extLst>
                  </a:tcPr>
                </a:tc>
                <a:tc gridSpan="6">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Risk Criticality</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0:1"/>
                      </a:ext>
                    </a:extLst>
                  </a:tcPr>
                </a:tc>
                <a:tc hMerge="1"/>
                <a:tc hMerge="1"/>
                <a:tc hMerge="1"/>
                <a:tc hMerge="1"/>
                <a:tc hMerge="1"/>
              </a:tr>
              <a:tr h="407250">
                <a:tc rowSpan="6">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Likelihood</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1: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5</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1:1"/>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1:2"/>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255:1:3"/>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255:1:4"/>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255:1:5"/>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255:1:6"/>
                      </a:ext>
                    </a:extLst>
                  </a:tcPr>
                </a:tc>
              </a:tr>
              <a:tr h="407250">
                <a:tc vMerge="1"/>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4</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2:1"/>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2:2"/>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2:3"/>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255:2:4"/>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255:2:5"/>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255:2:6"/>
                      </a:ext>
                    </a:extLst>
                  </a:tcPr>
                </a:tc>
              </a:tr>
              <a:tr h="407250">
                <a:tc vMerge="1"/>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3</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3:1"/>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3:2"/>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3: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2</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255:3:4"/>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255:3:5"/>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255:3:6"/>
                      </a:ext>
                    </a:extLst>
                  </a:tcPr>
                </a:tc>
              </a:tr>
              <a:tr h="415650">
                <a:tc vMerge="1"/>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2</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4:1"/>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4:2"/>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4: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5</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4: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3, 4</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4: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255:4:6"/>
                      </a:ext>
                    </a:extLst>
                  </a:tcPr>
                </a:tc>
              </a:tr>
              <a:tr h="407250">
                <a:tc vMerge="1"/>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5:1"/>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5:2"/>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5:3"/>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5:4"/>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255:5:5"/>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255:5:6"/>
                      </a:ext>
                    </a:extLst>
                  </a:tcPr>
                </a:tc>
              </a:tr>
              <a:tr h="407250">
                <a:tc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6: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1</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6: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2</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6: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3</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6: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4</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6: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5</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6:6"/>
                      </a:ext>
                    </a:extLst>
                  </a:tcPr>
                </a:tc>
              </a:tr>
              <a:tr h="4072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7:0"/>
                      </a:ext>
                    </a:extLst>
                  </a:tcPr>
                </a:tc>
                <a:tc gridSpan="6">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Consequences</a:t>
                      </a:r>
                      <a:endParaRPr b="1"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255:7:1"/>
                      </a:ext>
                    </a:extLst>
                  </a:tcPr>
                </a:tc>
                <a:tc hMerge="1"/>
                <a:tc hMerge="1"/>
                <a:tc hMerge="1"/>
                <a:tc hMerge="1"/>
                <a:tc hMerge="1"/>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261" name="Google Shape;261;p20"/>
          <p:cNvSpPr/>
          <p:nvPr/>
        </p:nvSpPr>
        <p:spPr>
          <a:xfrm>
            <a:off x="1554893" y="6236200"/>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Our MVP success is driven by how well we can mitigate the top 2 risks.</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262" name="Google Shape;262;p20"/>
          <p:cNvGraphicFramePr/>
          <p:nvPr/>
        </p:nvGraphicFramePr>
        <p:xfrm>
          <a:off x="317550" y="1268475"/>
          <a:ext cx="3000000" cy="3000000"/>
        </p:xfrm>
        <a:graphic>
          <a:graphicData uri="http://schemas.openxmlformats.org/drawingml/2006/table">
            <a:tbl>
              <a:tblPr>
                <a:noFill/>
                <a:tableStyleId>{73999B1B-62C1-428A-8373-EE9B296123A0}</a:tableStyleId>
              </a:tblPr>
              <a:tblGrid>
                <a:gridCol w="1465825"/>
                <a:gridCol w="1583075"/>
                <a:gridCol w="2829025"/>
                <a:gridCol w="2609125"/>
              </a:tblGrid>
              <a:tr h="209550">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Rank</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extLst>
                      <a:ext uri="http://customooxmlschemas.google.com/">
                        <go:slidesCustomData xmlns:go="http://customooxmlschemas.google.com/" cellId="262:0: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Risk</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extLst>
                      <a:ext uri="http://customooxmlschemas.google.com/">
                        <go:slidesCustomData xmlns:go="http://customooxmlschemas.google.com/" cellId="262:0: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Risk Description</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extLst>
                      <a:ext uri="http://customooxmlschemas.google.com/">
                        <go:slidesCustomData xmlns:go="http://customooxmlschemas.google.com/" cellId="262:0: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Risk Response</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extLst>
                      <a:ext uri="http://customooxmlschemas.google.com/">
                        <go:slidesCustomData xmlns:go="http://customooxmlschemas.google.com/" cellId="262:0:3"/>
                      </a:ext>
                    </a:extLst>
                  </a:tcPr>
                </a:tc>
              </a:tr>
              <a:tr h="742950">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extLst>
                      <a:ext uri="http://customooxmlschemas.google.com/">
                        <go:slidesCustomData xmlns:go="http://customooxmlschemas.google.com/" cellId="262:1: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Accumulating real training data.</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extLst>
                      <a:ext uri="http://customooxmlschemas.google.com/">
                        <go:slidesCustomData xmlns:go="http://customooxmlschemas.google.com/" cellId="262:1: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If we don't accumulate real data, we run the risk of not producing an accurate detection system.</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extLst>
                      <a:ext uri="http://customooxmlschemas.google.com/">
                        <go:slidesCustomData xmlns:go="http://customooxmlschemas.google.com/" cellId="262:1: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Produce simulated data in absence of real data. Produce data through computational simulation of real data.</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extLst>
                      <a:ext uri="http://customooxmlschemas.google.com/">
                        <go:slidesCustomData xmlns:go="http://customooxmlschemas.google.com/" cellId="262:1:3"/>
                      </a:ext>
                    </a:extLst>
                  </a:tcPr>
                </a:tc>
              </a:tr>
              <a:tr h="914400">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extLst>
                      <a:ext uri="http://customooxmlschemas.google.com/">
                        <go:slidesCustomData xmlns:go="http://customooxmlschemas.google.com/" cellId="262:2: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Relying on external entities to collect data.</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extLst>
                      <a:ext uri="http://customooxmlschemas.google.com/">
                        <go:slidesCustomData xmlns:go="http://customooxmlschemas.google.com/" cellId="262:2: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If the external entities do not setup correctly during clinical trial then we run the risk of not accumulating useful data.</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extLst>
                      <a:ext uri="http://customooxmlschemas.google.com/">
                        <go:slidesCustomData xmlns:go="http://customooxmlschemas.google.com/" cellId="262:2: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Simulated data will be generate domestically to continue training.</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D966"/>
                    </a:solidFill>
                    <a:extLst>
                      <a:ext uri="http://customooxmlschemas.google.com/">
                        <go:slidesCustomData xmlns:go="http://customooxmlschemas.google.com/" cellId="262:2:3"/>
                      </a:ext>
                    </a:extLst>
                  </a:tcPr>
                </a:tc>
              </a:tr>
              <a:tr h="742950">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262:3: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Loss of communication with cloud service.</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262:3: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If we lose communication with the cloud server, we run the risk of losing access to real data for domestic training.</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262:3: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Store backup data locally. Recover backup data through mail.</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262:3:3"/>
                      </a:ext>
                    </a:extLst>
                  </a:tcPr>
                </a:tc>
              </a:tr>
              <a:tr h="914400">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262:4: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Loss of smartphone communication.</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262:4: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If the Raspberry Pi loses connectivity with the smartphone we run the risk of losing notification functionality on system.</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262:4: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Ensure connectivity is unique. Analyze competing devices to identify commonly used signals.</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262:4:3"/>
                      </a:ext>
                    </a:extLst>
                  </a:tcPr>
                </a:tc>
              </a:tr>
              <a:tr h="1085850">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262:5:0"/>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Transportation of technology.</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262:5:1"/>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If our system is not transported adequately, we run the risk of damaging/losing our product.</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262:5: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We have enough of a cushion on budget to acquire another system setup. Team member will serve as a courier for the technology.</a:t>
                      </a:r>
                      <a:endParaRPr sz="12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262:5:3"/>
                      </a:ext>
                    </a:extLst>
                  </a:tcPr>
                </a:tc>
              </a:tr>
            </a:tbl>
          </a:graphicData>
        </a:graphic>
      </p:graphicFrame>
      <p:sp>
        <p:nvSpPr>
          <p:cNvPr id="263" name="Google Shape;263;p2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Risk Analysis</a:t>
            </a:r>
            <a:endParaRPr i="0" sz="3000" u="none" cap="none" strike="noStrike">
              <a:solidFill>
                <a:srgbClr val="0C234B"/>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g6549972c11_0_4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PDR Overview</a:t>
            </a:r>
            <a:endParaRPr>
              <a:latin typeface="Times New Roman"/>
              <a:ea typeface="Times New Roman"/>
              <a:cs typeface="Times New Roman"/>
              <a:sym typeface="Times New Roman"/>
            </a:endParaRPr>
          </a:p>
        </p:txBody>
      </p:sp>
      <p:sp>
        <p:nvSpPr>
          <p:cNvPr id="270" name="Google Shape;270;g6549972c11_0_4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71" name="Google Shape;271;g6549972c11_0_44"/>
          <p:cNvSpPr txBox="1"/>
          <p:nvPr/>
        </p:nvSpPr>
        <p:spPr>
          <a:xfrm>
            <a:off x="307075" y="1593450"/>
            <a:ext cx="4054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System Requirements Section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Concept, Trade Studies and Point Design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Design Considerations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Trade Studies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Final Design Concept</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272" name="Google Shape;272;g6549972c11_0_44"/>
          <p:cNvSpPr txBox="1"/>
          <p:nvPr/>
        </p:nvSpPr>
        <p:spPr>
          <a:xfrm>
            <a:off x="4572000" y="1593450"/>
            <a:ext cx="4345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 and Mitigation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System Architecture and Requirements Prioritization</a:t>
            </a:r>
            <a:endParaRPr b="1"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Model &amp; Analyses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Description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Model and Analyses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Test Plans for MVP</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Status, Deliverables and 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g6f9d8616e5_3_2"/>
          <p:cNvSpPr txBox="1"/>
          <p:nvPr>
            <p:ph idx="1" type="body"/>
          </p:nvPr>
        </p:nvSpPr>
        <p:spPr>
          <a:xfrm>
            <a:off x="554275" y="1817525"/>
            <a:ext cx="8228100" cy="47214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560"/>
              </a:spcBef>
              <a:spcAft>
                <a:spcPts val="0"/>
              </a:spcAft>
              <a:buSzPts val="2800"/>
              <a:buFont typeface="Times New Roman"/>
              <a:buChar char="•"/>
            </a:pPr>
            <a:r>
              <a:rPr lang="en-US">
                <a:latin typeface="Times New Roman"/>
                <a:ea typeface="Times New Roman"/>
                <a:cs typeface="Times New Roman"/>
                <a:sym typeface="Times New Roman"/>
              </a:rPr>
              <a:t>The Agile process places emphasis on delivering value to the customer as soon as possible in the form of a MVP.</a:t>
            </a:r>
            <a:endParaRPr>
              <a:latin typeface="Times New Roman"/>
              <a:ea typeface="Times New Roman"/>
              <a:cs typeface="Times New Roman"/>
              <a:sym typeface="Times New Roman"/>
            </a:endParaRPr>
          </a:p>
          <a:p>
            <a:pPr indent="-406400" lvl="0" marL="457200" rtl="0" algn="l">
              <a:lnSpc>
                <a:spcPct val="100000"/>
              </a:lnSpc>
              <a:spcBef>
                <a:spcPts val="0"/>
              </a:spcBef>
              <a:spcAft>
                <a:spcPts val="0"/>
              </a:spcAft>
              <a:buSzPts val="2800"/>
              <a:buFont typeface="Times New Roman"/>
              <a:buChar char="•"/>
            </a:pPr>
            <a:r>
              <a:rPr lang="en-US">
                <a:latin typeface="Times New Roman"/>
                <a:ea typeface="Times New Roman"/>
                <a:cs typeface="Times New Roman"/>
                <a:sym typeface="Times New Roman"/>
              </a:rPr>
              <a:t>System requirements relevant to the MVP were identified and decomposed into subsystem requirements.</a:t>
            </a:r>
            <a:endParaRPr>
              <a:latin typeface="Times New Roman"/>
              <a:ea typeface="Times New Roman"/>
              <a:cs typeface="Times New Roman"/>
              <a:sym typeface="Times New Roman"/>
            </a:endParaRPr>
          </a:p>
          <a:p>
            <a:pPr indent="-406400" lvl="0" marL="457200" rtl="0" algn="l">
              <a:lnSpc>
                <a:spcPct val="100000"/>
              </a:lnSpc>
              <a:spcBef>
                <a:spcPts val="0"/>
              </a:spcBef>
              <a:spcAft>
                <a:spcPts val="0"/>
              </a:spcAft>
              <a:buSzPts val="2800"/>
              <a:buFont typeface="Times New Roman"/>
              <a:buChar char="•"/>
            </a:pPr>
            <a:r>
              <a:rPr lang="en-US">
                <a:latin typeface="Times New Roman"/>
                <a:ea typeface="Times New Roman"/>
                <a:cs typeface="Times New Roman"/>
                <a:sym typeface="Times New Roman"/>
              </a:rPr>
              <a:t>Those were then further prioritized by what would be delivered by CDR for the MVP.</a:t>
            </a:r>
            <a:endParaRPr>
              <a:latin typeface="Times New Roman"/>
              <a:ea typeface="Times New Roman"/>
              <a:cs typeface="Times New Roman"/>
              <a:sym typeface="Times New Roman"/>
            </a:endParaRPr>
          </a:p>
        </p:txBody>
      </p:sp>
      <p:sp>
        <p:nvSpPr>
          <p:cNvPr id="279" name="Google Shape;279;g6f9d8616e5_3_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80" name="Google Shape;280;g6f9d8616e5_3_2"/>
          <p:cNvSpPr txBox="1"/>
          <p:nvPr>
            <p:ph type="title"/>
          </p:nvPr>
        </p:nvSpPr>
        <p:spPr>
          <a:xfrm>
            <a:off x="614600" y="619225"/>
            <a:ext cx="8229600" cy="130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System Architecture and Requirements Prioritization</a:t>
            </a:r>
            <a:endParaRPr>
              <a:latin typeface="Times New Roman"/>
              <a:ea typeface="Times New Roman"/>
              <a:cs typeface="Times New Roman"/>
              <a:sym typeface="Times New Roman"/>
            </a:endParaRPr>
          </a:p>
        </p:txBody>
      </p:sp>
      <p:sp>
        <p:nvSpPr>
          <p:cNvPr id="281" name="Google Shape;281;g6f9d8616e5_3_2"/>
          <p:cNvSpPr/>
          <p:nvPr/>
        </p:nvSpPr>
        <p:spPr>
          <a:xfrm>
            <a:off x="1554893" y="6236200"/>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MVP was defined using a portion of our system requirements.</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g6549972c11_0_64"/>
          <p:cNvSpPr txBox="1"/>
          <p:nvPr>
            <p:ph type="title"/>
          </p:nvPr>
        </p:nvSpPr>
        <p:spPr>
          <a:xfrm>
            <a:off x="614600" y="619225"/>
            <a:ext cx="8229600" cy="130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System Architecture and Requirements Prioritization</a:t>
            </a:r>
            <a:endParaRPr>
              <a:latin typeface="Times New Roman"/>
              <a:ea typeface="Times New Roman"/>
              <a:cs typeface="Times New Roman"/>
              <a:sym typeface="Times New Roman"/>
            </a:endParaRPr>
          </a:p>
        </p:txBody>
      </p:sp>
      <p:sp>
        <p:nvSpPr>
          <p:cNvPr id="288" name="Google Shape;288;g6549972c11_0_6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289" name="Google Shape;289;g6549972c11_0_64"/>
          <p:cNvGraphicFramePr/>
          <p:nvPr/>
        </p:nvGraphicFramePr>
        <p:xfrm>
          <a:off x="941575" y="1790550"/>
          <a:ext cx="3000000" cy="3000000"/>
        </p:xfrm>
        <a:graphic>
          <a:graphicData uri="http://schemas.openxmlformats.org/drawingml/2006/table">
            <a:tbl>
              <a:tblPr>
                <a:noFill/>
                <a:tableStyleId>{F37F98FC-DFD5-4007-AAA2-545C656F8966}</a:tableStyleId>
              </a:tblPr>
              <a:tblGrid>
                <a:gridCol w="2368750"/>
                <a:gridCol w="2677650"/>
                <a:gridCol w="1088425"/>
                <a:gridCol w="110417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5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
                            </a:ext>
                          </a:extLst>
                        </a:rPr>
                        <a:t>SR1.1</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
                            </a:ext>
                          </a:extLst>
                        </a:rPr>
                        <a:t>: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
                            </a:ext>
                          </a:extLst>
                        </a:rPr>
                        <a:t>The system shall capture images at a rate above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1.1.1: </a:t>
                      </a:r>
                      <a:r>
                        <a:rPr lang="en-US" sz="1400" u="none" cap="none" strike="noStrike">
                          <a:solidFill>
                            <a:schemeClr val="dk1"/>
                          </a:solidFill>
                          <a:latin typeface="Times New Roman"/>
                          <a:ea typeface="Times New Roman"/>
                          <a:cs typeface="Times New Roman"/>
                          <a:sym typeface="Times New Roman"/>
                        </a:rPr>
                        <a:t>The system shall capture RGB images at a resolution of at least 1280x720 pixels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1.1.2: </a:t>
                      </a:r>
                      <a:r>
                        <a:rPr lang="en-US" sz="1400" u="none" cap="none" strike="noStrike">
                          <a:solidFill>
                            <a:schemeClr val="dk1"/>
                          </a:solidFill>
                          <a:latin typeface="Times New Roman"/>
                          <a:ea typeface="Times New Roman"/>
                          <a:cs typeface="Times New Roman"/>
                          <a:sym typeface="Times New Roman"/>
                        </a:rPr>
                        <a:t>The system shall capture RGB images at a rate of at least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1.1.3:</a:t>
                      </a:r>
                      <a:r>
                        <a:rPr lang="en-US" sz="1400" u="none" cap="none" strike="noStrike">
                          <a:solidFill>
                            <a:schemeClr val="dk1"/>
                          </a:solidFill>
                          <a:latin typeface="Times New Roman"/>
                          <a:ea typeface="Times New Roman"/>
                          <a:cs typeface="Times New Roman"/>
                          <a:sym typeface="Times New Roman"/>
                        </a:rPr>
                        <a:t> The system shall create a depth map at a resolution of at least 640x480 and at a rate of at least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highlight>
                            <a:srgbClr val="FFFF00"/>
                          </a:highlight>
                          <a:latin typeface="Times New Roman"/>
                          <a:ea typeface="Times New Roman"/>
                          <a:cs typeface="Times New Roman"/>
                          <a:sym typeface="Times New Roman"/>
                        </a:rPr>
                        <a:t>Yellow </a:t>
                      </a:r>
                      <a:r>
                        <a:rPr lang="en-US" sz="1400" u="none" cap="none" strike="noStrike">
                          <a:solidFill>
                            <a:schemeClr val="dk1"/>
                          </a:solidFill>
                          <a:latin typeface="Times New Roman"/>
                          <a:ea typeface="Times New Roman"/>
                          <a:cs typeface="Times New Roman"/>
                          <a:sym typeface="Times New Roman"/>
                        </a:rPr>
                        <a:t>= Part of MVP</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4"/>
                            </a:ext>
                          </a:extLst>
                        </a:rPr>
                        <a:t>1.1.4: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5"/>
                            </a:ext>
                          </a:extLst>
                        </a:rPr>
                        <a:t>The system shall be able to save the images and depth maps captured.</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g6f8061350e_0_4"/>
          <p:cNvSpPr txBox="1"/>
          <p:nvPr>
            <p:ph type="title"/>
          </p:nvPr>
        </p:nvSpPr>
        <p:spPr>
          <a:xfrm>
            <a:off x="614600" y="619225"/>
            <a:ext cx="8229600" cy="130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System Architecture and Requirements Prioritization</a:t>
            </a:r>
            <a:endParaRPr>
              <a:latin typeface="Times New Roman"/>
              <a:ea typeface="Times New Roman"/>
              <a:cs typeface="Times New Roman"/>
              <a:sym typeface="Times New Roman"/>
            </a:endParaRPr>
          </a:p>
        </p:txBody>
      </p:sp>
      <p:sp>
        <p:nvSpPr>
          <p:cNvPr id="296" name="Google Shape;296;g6f8061350e_0_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297" name="Google Shape;297;g6f8061350e_0_4"/>
          <p:cNvGraphicFramePr/>
          <p:nvPr/>
        </p:nvGraphicFramePr>
        <p:xfrm>
          <a:off x="941575" y="1921525"/>
          <a:ext cx="3000000" cy="3000000"/>
        </p:xfrm>
        <a:graphic>
          <a:graphicData uri="http://schemas.openxmlformats.org/drawingml/2006/table">
            <a:tbl>
              <a:tblPr>
                <a:noFill/>
                <a:tableStyleId>{F37F98FC-DFD5-4007-AAA2-545C656F8966}</a:tableStyleId>
              </a:tblPr>
              <a:tblGrid>
                <a:gridCol w="2368750"/>
                <a:gridCol w="2677650"/>
                <a:gridCol w="1088425"/>
                <a:gridCol w="110417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5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rPr>
                        <a:t>SR1.2</a:t>
                      </a:r>
                      <a:r>
                        <a:rPr lang="en-US" sz="1400" u="none" cap="none" strike="noStrike">
                          <a:solidFill>
                            <a:schemeClr val="dk1"/>
                          </a:solidFill>
                          <a:latin typeface="Times New Roman"/>
                          <a:ea typeface="Times New Roman"/>
                          <a:cs typeface="Times New Roman"/>
                          <a:sym typeface="Times New Roman"/>
                        </a:rPr>
                        <a:t>: The system shall perform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6"/>
                            </a:ext>
                          </a:extLst>
                        </a:rPr>
                        <a:t>steady-state processing at rate above 16 </a:t>
                      </a:r>
                      <a:r>
                        <a:rPr lang="en-US" sz="1400" u="none" cap="none" strike="noStrike">
                          <a:solidFill>
                            <a:schemeClr val="dk1"/>
                          </a:solidFill>
                          <a:latin typeface="Times New Roman"/>
                          <a:ea typeface="Times New Roman"/>
                          <a:cs typeface="Times New Roman"/>
                          <a:sym typeface="Times New Roman"/>
                        </a:rPr>
                        <a:t>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rPr>
                        <a:t>1.2.1: </a:t>
                      </a:r>
                      <a:r>
                        <a:rPr lang="en-US" sz="1400" u="none" cap="none" strike="noStrike">
                          <a:solidFill>
                            <a:schemeClr val="dk1"/>
                          </a:solidFill>
                          <a:latin typeface="Times New Roman"/>
                          <a:ea typeface="Times New Roman"/>
                          <a:cs typeface="Times New Roman"/>
                          <a:sym typeface="Times New Roman"/>
                        </a:rPr>
                        <a:t>The system shall perform the motion detection algorithm at rate of at least 16 FPS.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789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7"/>
                            </a:ext>
                          </a:extLst>
                        </a:rPr>
                        <a:t>1.2.2: </a:t>
                      </a:r>
                      <a:r>
                        <a:rPr lang="en-US" sz="1400" u="none" cap="none" strike="noStrike">
                          <a:solidFill>
                            <a:schemeClr val="dk1"/>
                          </a:solidFill>
                          <a:latin typeface="Times New Roman"/>
                          <a:ea typeface="Times New Roman"/>
                          <a:cs typeface="Times New Roman"/>
                          <a:sym typeface="Times New Roman"/>
                        </a:rPr>
                        <a:t>The system shall perform the seizure detection algorithm at rate of at least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highlight>
                            <a:srgbClr val="FFFF00"/>
                          </a:highlight>
                          <a:latin typeface="Times New Roman"/>
                          <a:ea typeface="Times New Roman"/>
                          <a:cs typeface="Times New Roman"/>
                          <a:sym typeface="Times New Roman"/>
                        </a:rPr>
                        <a:t>Yellow </a:t>
                      </a:r>
                      <a:r>
                        <a:rPr lang="en-US" sz="1400" u="none" cap="none" strike="noStrike">
                          <a:solidFill>
                            <a:schemeClr val="dk1"/>
                          </a:solidFill>
                          <a:latin typeface="Times New Roman"/>
                          <a:ea typeface="Times New Roman"/>
                          <a:cs typeface="Times New Roman"/>
                          <a:sym typeface="Times New Roman"/>
                        </a:rPr>
                        <a:t>= Part of MVP</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8"/>
                            </a:ext>
                          </a:extLst>
                        </a:rPr>
                        <a:t>1.2.3: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9"/>
                            </a:ext>
                          </a:extLst>
                        </a:rPr>
                        <a:t>The system shall use a Raspberry Pi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0"/>
                            </a:ext>
                          </a:extLst>
                        </a:rPr>
                        <a:t>and optional Neural Compute Sticks</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1"/>
                            </a:ext>
                          </a:extLst>
                        </a:rPr>
                        <a:t> to analyze data from the Image Capture subsystem to detect a seizure</a:t>
                      </a:r>
                      <a:r>
                        <a:rPr lang="en-US" sz="1400" u="none" cap="none" strike="noStrike">
                          <a:solidFill>
                            <a:schemeClr val="dk1"/>
                          </a:solidFill>
                          <a:latin typeface="Times New Roman"/>
                          <a:ea typeface="Times New Roman"/>
                          <a:cs typeface="Times New Roman"/>
                          <a:sym typeface="Times New Roman"/>
                        </a:rPr>
                        <a: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98" name="Google Shape;298;g6f8061350e_0_4"/>
          <p:cNvSpPr/>
          <p:nvPr/>
        </p:nvSpPr>
        <p:spPr>
          <a:xfrm>
            <a:off x="1543975" y="6043700"/>
            <a:ext cx="6034200" cy="505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MVP will focus on detecting motion </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in a video and using that as training data.</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g6f9d8616e5_0_7"/>
          <p:cNvSpPr txBox="1"/>
          <p:nvPr>
            <p:ph type="title"/>
          </p:nvPr>
        </p:nvSpPr>
        <p:spPr>
          <a:xfrm>
            <a:off x="614600" y="619225"/>
            <a:ext cx="8229600" cy="130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System Architecture and Requirements Prioritization</a:t>
            </a:r>
            <a:endParaRPr>
              <a:latin typeface="Times New Roman"/>
              <a:ea typeface="Times New Roman"/>
              <a:cs typeface="Times New Roman"/>
              <a:sym typeface="Times New Roman"/>
            </a:endParaRPr>
          </a:p>
        </p:txBody>
      </p:sp>
      <p:sp>
        <p:nvSpPr>
          <p:cNvPr id="305" name="Google Shape;305;g6f9d8616e5_0_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306" name="Google Shape;306;g6f9d8616e5_0_7"/>
          <p:cNvGraphicFramePr/>
          <p:nvPr/>
        </p:nvGraphicFramePr>
        <p:xfrm>
          <a:off x="941575" y="1921525"/>
          <a:ext cx="3000000" cy="3000000"/>
        </p:xfrm>
        <a:graphic>
          <a:graphicData uri="http://schemas.openxmlformats.org/drawingml/2006/table">
            <a:tbl>
              <a:tblPr>
                <a:noFill/>
                <a:tableStyleId>{F37F98FC-DFD5-4007-AAA2-545C656F8966}</a:tableStyleId>
              </a:tblPr>
              <a:tblGrid>
                <a:gridCol w="2368750"/>
                <a:gridCol w="2677650"/>
                <a:gridCol w="1088425"/>
                <a:gridCol w="110417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5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SR1.3</a:t>
                      </a:r>
                      <a:r>
                        <a:rPr lang="en-US" sz="1400" u="none" cap="none" strike="noStrike">
                          <a:solidFill>
                            <a:schemeClr val="dk1"/>
                          </a:solidFill>
                          <a:latin typeface="Times New Roman"/>
                          <a:ea typeface="Times New Roman"/>
                          <a:cs typeface="Times New Roman"/>
                          <a:sym typeface="Times New Roman"/>
                        </a:rPr>
                        <a:t>: The system shall detect a seizure with at least 90 percent accuracy.</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1.3.1: </a:t>
                      </a:r>
                      <a:r>
                        <a:rPr lang="en-US" sz="1400" u="none" cap="none" strike="noStrike">
                          <a:solidFill>
                            <a:schemeClr val="dk1"/>
                          </a:solidFill>
                          <a:latin typeface="Times New Roman"/>
                          <a:ea typeface="Times New Roman"/>
                          <a:cs typeface="Times New Roman"/>
                          <a:sym typeface="Times New Roman"/>
                        </a:rPr>
                        <a:t>The system shall detect motion on data from the Image Capture subsystem.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81000">
                <a:tc>
                  <a:txBody>
                    <a:bodyPr/>
                    <a:lstStyle/>
                    <a:p>
                      <a:pPr indent="0" lvl="0" marL="0" marR="0" rtl="0" algn="l">
                        <a:lnSpc>
                          <a:spcPct val="150000"/>
                        </a:lnSpc>
                        <a:spcBef>
                          <a:spcPts val="0"/>
                        </a:spcBef>
                        <a:spcAft>
                          <a:spcPts val="0"/>
                        </a:spcAft>
                        <a:buClr>
                          <a:srgbClr val="000000"/>
                        </a:buClr>
                        <a:buSzPts val="1400"/>
                        <a:buFont typeface="Arial"/>
                        <a:buNone/>
                      </a:pPr>
                      <a:r>
                        <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1.3.2: </a:t>
                      </a:r>
                      <a:r>
                        <a:rPr lang="en-US" sz="1400" u="none" cap="none" strike="noStrike">
                          <a:solidFill>
                            <a:schemeClr val="dk1"/>
                          </a:solidFill>
                          <a:latin typeface="Times New Roman"/>
                          <a:ea typeface="Times New Roman"/>
                          <a:cs typeface="Times New Roman"/>
                          <a:sym typeface="Times New Roman"/>
                        </a:rPr>
                        <a:t>The system shall detect motion through a bedsheet.</a:t>
                      </a:r>
                      <a:endParaRPr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78987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highlight>
                            <a:srgbClr val="FFFF00"/>
                          </a:highlight>
                          <a:latin typeface="Times New Roman"/>
                          <a:ea typeface="Times New Roman"/>
                          <a:cs typeface="Times New Roman"/>
                          <a:sym typeface="Times New Roman"/>
                        </a:rPr>
                        <a:t>Yellow </a:t>
                      </a:r>
                      <a:r>
                        <a:rPr lang="en-US" sz="1400" u="none" cap="none" strike="noStrike">
                          <a:solidFill>
                            <a:schemeClr val="dk1"/>
                          </a:solidFill>
                          <a:latin typeface="Times New Roman"/>
                          <a:ea typeface="Times New Roman"/>
                          <a:cs typeface="Times New Roman"/>
                          <a:sym typeface="Times New Roman"/>
                        </a:rPr>
                        <a:t>= Part of MVP</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1.3.3: </a:t>
                      </a:r>
                      <a:r>
                        <a:rPr lang="en-US" sz="1400" u="none" cap="none" strike="noStrike">
                          <a:solidFill>
                            <a:schemeClr val="dk1"/>
                          </a:solidFill>
                          <a:latin typeface="Times New Roman"/>
                          <a:ea typeface="Times New Roman"/>
                          <a:cs typeface="Times New Roman"/>
                          <a:sym typeface="Times New Roman"/>
                        </a:rPr>
                        <a:t>The system shall detect a seizure on data from the Image Capture subsystem. </a:t>
                      </a:r>
                      <a:endParaRPr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07" name="Google Shape;307;g6f9d8616e5_0_7"/>
          <p:cNvSpPr/>
          <p:nvPr/>
        </p:nvSpPr>
        <p:spPr>
          <a:xfrm>
            <a:off x="1543975" y="6043700"/>
            <a:ext cx="6034200" cy="505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MVP will focus on detecting motion </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in a video and using that as training data.</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g6f8061350e_0_13"/>
          <p:cNvSpPr txBox="1"/>
          <p:nvPr>
            <p:ph type="title"/>
          </p:nvPr>
        </p:nvSpPr>
        <p:spPr>
          <a:xfrm>
            <a:off x="614600" y="619225"/>
            <a:ext cx="8229600" cy="130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System Architecture and Requirements Prioritization</a:t>
            </a:r>
            <a:endParaRPr>
              <a:latin typeface="Times New Roman"/>
              <a:ea typeface="Times New Roman"/>
              <a:cs typeface="Times New Roman"/>
              <a:sym typeface="Times New Roman"/>
            </a:endParaRPr>
          </a:p>
        </p:txBody>
      </p:sp>
      <p:sp>
        <p:nvSpPr>
          <p:cNvPr id="314" name="Google Shape;314;g6f8061350e_0_1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315" name="Google Shape;315;g6f8061350e_0_13"/>
          <p:cNvGraphicFramePr/>
          <p:nvPr/>
        </p:nvGraphicFramePr>
        <p:xfrm>
          <a:off x="952500" y="1921525"/>
          <a:ext cx="3000000" cy="3000000"/>
        </p:xfrm>
        <a:graphic>
          <a:graphicData uri="http://schemas.openxmlformats.org/drawingml/2006/table">
            <a:tbl>
              <a:tblPr>
                <a:noFill/>
                <a:tableStyleId>{F37F98FC-DFD5-4007-AAA2-545C656F8966}</a:tableStyleId>
              </a:tblPr>
              <a:tblGrid>
                <a:gridCol w="2368750"/>
                <a:gridCol w="2677650"/>
                <a:gridCol w="1088425"/>
                <a:gridCol w="110417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5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2"/>
                            </a:ext>
                          </a:extLst>
                        </a:rPr>
                        <a:t>SR1.</a:t>
                      </a:r>
                      <a:r>
                        <a:rPr lang="en-US" u="sng">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3"/>
                            </a:ext>
                          </a:extLst>
                        </a:rPr>
                        <a:t>5</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4"/>
                            </a:ext>
                          </a:extLst>
                        </a:rPr>
                        <a:t>: </a:t>
                      </a:r>
                      <a:r>
                        <a:rPr lang="en-US" sz="1400" u="none" cap="none" strike="noStrike">
                          <a:solidFill>
                            <a:schemeClr val="dk1"/>
                          </a:solidFill>
                          <a:latin typeface="Times New Roman"/>
                          <a:ea typeface="Times New Roman"/>
                          <a:cs typeface="Times New Roman"/>
                          <a:sym typeface="Times New Roman"/>
                        </a:rPr>
                        <a:t>The system shall operate independently from the presence of visible light, in room-ambient conditions.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rPr>
                        <a:t>1.</a:t>
                      </a:r>
                      <a:r>
                        <a:rPr lang="en-US" u="sng">
                          <a:solidFill>
                            <a:schemeClr val="dk1"/>
                          </a:solidFill>
                          <a:latin typeface="Times New Roman"/>
                          <a:ea typeface="Times New Roman"/>
                          <a:cs typeface="Times New Roman"/>
                          <a:sym typeface="Times New Roman"/>
                        </a:rPr>
                        <a:t>5</a:t>
                      </a:r>
                      <a:r>
                        <a:rPr lang="en-US" sz="1400" u="sng" cap="none" strike="noStrike">
                          <a:solidFill>
                            <a:schemeClr val="dk1"/>
                          </a:solidFill>
                          <a:latin typeface="Times New Roman"/>
                          <a:ea typeface="Times New Roman"/>
                          <a:cs typeface="Times New Roman"/>
                          <a:sym typeface="Times New Roman"/>
                        </a:rPr>
                        <a:t>.1: </a:t>
                      </a:r>
                      <a:r>
                        <a:rPr lang="en-US" sz="1400" u="none" cap="none" strike="noStrike">
                          <a:solidFill>
                            <a:schemeClr val="dk1"/>
                          </a:solidFill>
                          <a:latin typeface="Times New Roman"/>
                          <a:ea typeface="Times New Roman"/>
                          <a:cs typeface="Times New Roman"/>
                          <a:sym typeface="Times New Roman"/>
                        </a:rPr>
                        <a:t>The Image Capture subsystem shall be able to gather relevant data in low light conditions.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rPr>
                        <a:t>1.</a:t>
                      </a:r>
                      <a:r>
                        <a:rPr lang="en-US" u="sng">
                          <a:solidFill>
                            <a:schemeClr val="dk1"/>
                          </a:solidFill>
                          <a:latin typeface="Times New Roman"/>
                          <a:ea typeface="Times New Roman"/>
                          <a:cs typeface="Times New Roman"/>
                          <a:sym typeface="Times New Roman"/>
                        </a:rPr>
                        <a:t>5</a:t>
                      </a:r>
                      <a:r>
                        <a:rPr lang="en-US" sz="1400" u="sng" cap="none" strike="noStrike">
                          <a:solidFill>
                            <a:schemeClr val="dk1"/>
                          </a:solidFill>
                          <a:latin typeface="Times New Roman"/>
                          <a:ea typeface="Times New Roman"/>
                          <a:cs typeface="Times New Roman"/>
                          <a:sym typeface="Times New Roman"/>
                        </a:rPr>
                        <a:t>.2: </a:t>
                      </a:r>
                      <a:r>
                        <a:rPr lang="en-US" sz="1400" u="none" cap="none" strike="noStrike">
                          <a:solidFill>
                            <a:schemeClr val="dk1"/>
                          </a:solidFill>
                          <a:latin typeface="Times New Roman"/>
                          <a:ea typeface="Times New Roman"/>
                          <a:cs typeface="Times New Roman"/>
                          <a:sym typeface="Times New Roman"/>
                        </a:rPr>
                        <a:t>The Image Capture  subsystem shall operate in room-ambient conditions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highlight>
                            <a:srgbClr val="FFFF00"/>
                          </a:highlight>
                          <a:latin typeface="Times New Roman"/>
                          <a:ea typeface="Times New Roman"/>
                          <a:cs typeface="Times New Roman"/>
                          <a:sym typeface="Times New Roman"/>
                        </a:rPr>
                        <a:t>Yellow </a:t>
                      </a:r>
                      <a:r>
                        <a:rPr lang="en-US" sz="1400" u="none" cap="none" strike="noStrike">
                          <a:solidFill>
                            <a:schemeClr val="dk1"/>
                          </a:solidFill>
                          <a:latin typeface="Times New Roman"/>
                          <a:ea typeface="Times New Roman"/>
                          <a:cs typeface="Times New Roman"/>
                          <a:sym typeface="Times New Roman"/>
                        </a:rPr>
                        <a:t>= Part of MVP</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rPr>
                        <a:t>1.</a:t>
                      </a:r>
                      <a:r>
                        <a:rPr lang="en-US" u="sng">
                          <a:solidFill>
                            <a:schemeClr val="dk1"/>
                          </a:solidFill>
                          <a:latin typeface="Times New Roman"/>
                          <a:ea typeface="Times New Roman"/>
                          <a:cs typeface="Times New Roman"/>
                          <a:sym typeface="Times New Roman"/>
                        </a:rPr>
                        <a:t>5</a:t>
                      </a:r>
                      <a:r>
                        <a:rPr lang="en-US" sz="1400" u="sng" cap="none" strike="noStrike">
                          <a:solidFill>
                            <a:schemeClr val="dk1"/>
                          </a:solidFill>
                          <a:latin typeface="Times New Roman"/>
                          <a:ea typeface="Times New Roman"/>
                          <a:cs typeface="Times New Roman"/>
                          <a:sym typeface="Times New Roman"/>
                        </a:rPr>
                        <a:t>.3: </a:t>
                      </a:r>
                      <a:r>
                        <a:rPr lang="en-US" sz="1400" u="none" cap="none" strike="noStrike">
                          <a:solidFill>
                            <a:schemeClr val="dk1"/>
                          </a:solidFill>
                          <a:latin typeface="Times New Roman"/>
                          <a:ea typeface="Times New Roman"/>
                          <a:cs typeface="Times New Roman"/>
                          <a:sym typeface="Times New Roman"/>
                        </a:rPr>
                        <a:t>The Image Analysis  subsystem shall operate in room-ambient conditions</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16" name="Google Shape;316;g6f8061350e_0_13"/>
          <p:cNvSpPr/>
          <p:nvPr/>
        </p:nvSpPr>
        <p:spPr>
          <a:xfrm>
            <a:off x="1554900" y="6034300"/>
            <a:ext cx="6034200" cy="505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MVP will be able to operate in the same conditions </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as the final product.</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g6549972c11_0_56"/>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PDR Overview</a:t>
            </a:r>
            <a:endParaRPr>
              <a:latin typeface="Times New Roman"/>
              <a:ea typeface="Times New Roman"/>
              <a:cs typeface="Times New Roman"/>
              <a:sym typeface="Times New Roman"/>
            </a:endParaRPr>
          </a:p>
        </p:txBody>
      </p:sp>
      <p:sp>
        <p:nvSpPr>
          <p:cNvPr id="323" name="Google Shape;323;g6549972c11_0_56"/>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324" name="Google Shape;324;g6549972c11_0_56"/>
          <p:cNvSpPr txBox="1"/>
          <p:nvPr/>
        </p:nvSpPr>
        <p:spPr>
          <a:xfrm>
            <a:off x="307075" y="1593450"/>
            <a:ext cx="4054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System Requirements Section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Concept, Trade Studies and Point Design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Design Considerations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Trade Studies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Final Design Concept</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325" name="Google Shape;325;g6549972c11_0_56"/>
          <p:cNvSpPr txBox="1"/>
          <p:nvPr/>
        </p:nvSpPr>
        <p:spPr>
          <a:xfrm>
            <a:off x="4572000" y="1593450"/>
            <a:ext cx="4345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 and Mitigation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System Architecture and Requirements Prioritization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Model &amp; Analyses</a:t>
            </a:r>
            <a:endParaRPr b="1"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Definition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Model and Analyses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Test Plans for MVP</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Status, Deliverables and 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PDR Overview</a:t>
            </a:r>
            <a:endParaRPr>
              <a:latin typeface="Times New Roman"/>
              <a:ea typeface="Times New Roman"/>
              <a:cs typeface="Times New Roman"/>
              <a:sym typeface="Times New Roman"/>
            </a:endParaRPr>
          </a:p>
        </p:txBody>
      </p:sp>
      <p:sp>
        <p:nvSpPr>
          <p:cNvPr id="90" name="Google Shape;90;p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91" name="Google Shape;91;p3"/>
          <p:cNvSpPr txBox="1"/>
          <p:nvPr/>
        </p:nvSpPr>
        <p:spPr>
          <a:xfrm>
            <a:off x="307075" y="1593450"/>
            <a:ext cx="4054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1" i="0" lang="en-US" sz="1800" u="none" cap="none" strike="noStrike">
                <a:solidFill>
                  <a:srgbClr val="434343"/>
                </a:solidFill>
                <a:latin typeface="Times New Roman"/>
                <a:ea typeface="Times New Roman"/>
                <a:cs typeface="Times New Roman"/>
                <a:sym typeface="Times New Roman"/>
              </a:rPr>
              <a:t>Introduction</a:t>
            </a:r>
            <a:endParaRPr b="1"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System Requirements Section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Concept, Trade Studies and Point Design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Design Considerations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Trade Studies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Final Design Concept</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92" name="Google Shape;92;p3"/>
          <p:cNvSpPr txBox="1"/>
          <p:nvPr/>
        </p:nvSpPr>
        <p:spPr>
          <a:xfrm>
            <a:off x="4572000" y="1593450"/>
            <a:ext cx="4345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 and Mitigation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System Architecture and Requirements Prioritization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Model &amp; Analyses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Description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Model and Analyses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Test Plans for MVP</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Status, Deliverables and 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3200"/>
              <a:buFont typeface="Verdana"/>
              <a:buNone/>
            </a:pPr>
            <a:r>
              <a:rPr lang="en-US">
                <a:latin typeface="Times New Roman"/>
                <a:ea typeface="Times New Roman"/>
                <a:cs typeface="Times New Roman"/>
                <a:sym typeface="Times New Roman"/>
              </a:rPr>
              <a:t>MVP Definition</a:t>
            </a:r>
            <a:endParaRPr>
              <a:latin typeface="Times New Roman"/>
              <a:ea typeface="Times New Roman"/>
              <a:cs typeface="Times New Roman"/>
              <a:sym typeface="Times New Roman"/>
            </a:endParaRPr>
          </a:p>
        </p:txBody>
      </p:sp>
      <p:sp>
        <p:nvSpPr>
          <p:cNvPr id="331" name="Google Shape;331;p23"/>
          <p:cNvSpPr txBox="1"/>
          <p:nvPr>
            <p:ph idx="1" type="body"/>
          </p:nvPr>
        </p:nvSpPr>
        <p:spPr>
          <a:xfrm>
            <a:off x="553423" y="1188217"/>
            <a:ext cx="8228100" cy="50277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00000"/>
              </a:lnSpc>
              <a:spcBef>
                <a:spcPts val="560"/>
              </a:spcBef>
              <a:spcAft>
                <a:spcPts val="0"/>
              </a:spcAft>
              <a:buClr>
                <a:srgbClr val="AB0520"/>
              </a:buClr>
              <a:buSzPts val="2800"/>
              <a:buFont typeface="Times New Roman"/>
              <a:buChar char="•"/>
            </a:pPr>
            <a:r>
              <a:rPr lang="en-US" sz="2400">
                <a:latin typeface="Times New Roman"/>
                <a:ea typeface="Times New Roman"/>
                <a:cs typeface="Times New Roman"/>
                <a:sym typeface="Times New Roman"/>
              </a:rPr>
              <a:t>MVP was defined based on the risk of gathering as much real clinical data</a:t>
            </a:r>
            <a:endParaRPr sz="2400">
              <a:latin typeface="Times New Roman"/>
              <a:ea typeface="Times New Roman"/>
              <a:cs typeface="Times New Roman"/>
              <a:sym typeface="Times New Roman"/>
            </a:endParaRPr>
          </a:p>
          <a:p>
            <a:pPr indent="0" lvl="0" marL="457200" marR="0" rtl="0" algn="l">
              <a:lnSpc>
                <a:spcPct val="100000"/>
              </a:lnSpc>
              <a:spcBef>
                <a:spcPts val="560"/>
              </a:spcBef>
              <a:spcAft>
                <a:spcPts val="0"/>
              </a:spcAft>
              <a:buSzPts val="2800"/>
              <a:buNone/>
            </a:pPr>
            <a:r>
              <a:t/>
            </a:r>
            <a:endParaRPr sz="2400">
              <a:latin typeface="Times New Roman"/>
              <a:ea typeface="Times New Roman"/>
              <a:cs typeface="Times New Roman"/>
              <a:sym typeface="Times New Roman"/>
            </a:endParaRPr>
          </a:p>
          <a:p>
            <a:pPr indent="0" lvl="0" marL="457200" marR="0" rtl="0" algn="l">
              <a:lnSpc>
                <a:spcPct val="100000"/>
              </a:lnSpc>
              <a:spcBef>
                <a:spcPts val="560"/>
              </a:spcBef>
              <a:spcAft>
                <a:spcPts val="0"/>
              </a:spcAft>
              <a:buSzPts val="2800"/>
              <a:buNone/>
            </a:pPr>
            <a:r>
              <a:t/>
            </a:r>
            <a:endParaRPr sz="2400">
              <a:latin typeface="Times New Roman"/>
              <a:ea typeface="Times New Roman"/>
              <a:cs typeface="Times New Roman"/>
              <a:sym typeface="Times New Roman"/>
            </a:endParaRPr>
          </a:p>
          <a:p>
            <a:pPr indent="0" lvl="0" marL="457200" marR="0" rtl="0" algn="l">
              <a:lnSpc>
                <a:spcPct val="100000"/>
              </a:lnSpc>
              <a:spcBef>
                <a:spcPts val="560"/>
              </a:spcBef>
              <a:spcAft>
                <a:spcPts val="0"/>
              </a:spcAft>
              <a:buSzPts val="2800"/>
              <a:buNone/>
            </a:pPr>
            <a:r>
              <a:t/>
            </a:r>
            <a:endParaRPr sz="2400">
              <a:latin typeface="Times New Roman"/>
              <a:ea typeface="Times New Roman"/>
              <a:cs typeface="Times New Roman"/>
              <a:sym typeface="Times New Roman"/>
            </a:endParaRPr>
          </a:p>
          <a:p>
            <a:pPr indent="0" lvl="0" marL="457200" marR="0" rtl="0" algn="l">
              <a:lnSpc>
                <a:spcPct val="100000"/>
              </a:lnSpc>
              <a:spcBef>
                <a:spcPts val="560"/>
              </a:spcBef>
              <a:spcAft>
                <a:spcPts val="0"/>
              </a:spcAft>
              <a:buSzPts val="2800"/>
              <a:buNone/>
            </a:pPr>
            <a:r>
              <a:t/>
            </a:r>
            <a:endParaRPr sz="2400">
              <a:latin typeface="Times New Roman"/>
              <a:ea typeface="Times New Roman"/>
              <a:cs typeface="Times New Roman"/>
              <a:sym typeface="Times New Roman"/>
            </a:endParaRPr>
          </a:p>
          <a:p>
            <a:pPr indent="0" lvl="0" marL="914400" marR="0" rtl="0" algn="l">
              <a:lnSpc>
                <a:spcPct val="100000"/>
              </a:lnSpc>
              <a:spcBef>
                <a:spcPts val="560"/>
              </a:spcBef>
              <a:spcAft>
                <a:spcPts val="0"/>
              </a:spcAft>
              <a:buSzPts val="2800"/>
              <a:buNone/>
            </a:pPr>
            <a:r>
              <a:t/>
            </a:r>
            <a:endParaRPr>
              <a:latin typeface="Times New Roman"/>
              <a:ea typeface="Times New Roman"/>
              <a:cs typeface="Times New Roman"/>
              <a:sym typeface="Times New Roman"/>
            </a:endParaRPr>
          </a:p>
          <a:p>
            <a:pPr indent="-381000" lvl="1" marL="914400" marR="0" rtl="0" algn="l">
              <a:lnSpc>
                <a:spcPct val="100000"/>
              </a:lnSpc>
              <a:spcBef>
                <a:spcPts val="560"/>
              </a:spcBef>
              <a:spcAft>
                <a:spcPts val="0"/>
              </a:spcAft>
              <a:buSzPts val="2400"/>
              <a:buFont typeface="Times New Roman"/>
              <a:buChar char="•"/>
            </a:pPr>
            <a:r>
              <a:rPr lang="en-US" sz="2400">
                <a:latin typeface="Times New Roman"/>
                <a:ea typeface="Times New Roman"/>
                <a:cs typeface="Times New Roman"/>
                <a:sym typeface="Times New Roman"/>
              </a:rPr>
              <a:t>These </a:t>
            </a:r>
            <a:r>
              <a:rPr lang="en-US">
                <a:latin typeface="Times New Roman"/>
                <a:ea typeface="Times New Roman"/>
                <a:cs typeface="Times New Roman"/>
                <a:sym typeface="Times New Roman"/>
              </a:rPr>
              <a:t>system  </a:t>
            </a:r>
            <a:r>
              <a:rPr lang="en-US" sz="2400">
                <a:latin typeface="Times New Roman"/>
                <a:ea typeface="Times New Roman"/>
                <a:cs typeface="Times New Roman"/>
                <a:sym typeface="Times New Roman"/>
              </a:rPr>
              <a:t>define what the minimum viable product shall be because it will allow us to use a depth camera (1.1) to</a:t>
            </a:r>
            <a:r>
              <a:rPr lang="en-US">
                <a:latin typeface="Times New Roman"/>
                <a:ea typeface="Times New Roman"/>
                <a:cs typeface="Times New Roman"/>
                <a:sym typeface="Times New Roman"/>
              </a:rPr>
              <a:t> gather and process training data (</a:t>
            </a:r>
            <a:r>
              <a:rPr lang="en-US">
                <a:latin typeface="Times New Roman"/>
                <a:ea typeface="Times New Roman"/>
                <a:cs typeface="Times New Roman"/>
                <a:sym typeface="Times New Roman"/>
                <a:extLst>
                  <a:ext uri="http://customooxmlschemas.google.com/">
                    <go:slidesCustomData xmlns:go="http://customooxmlschemas.google.com/" textRoundtripDataId="15"/>
                  </a:ext>
                </a:extLst>
              </a:rPr>
              <a:t>1.2, 1.3)</a:t>
            </a:r>
            <a:r>
              <a:rPr lang="en-US">
                <a:latin typeface="Times New Roman"/>
                <a:ea typeface="Times New Roman"/>
                <a:cs typeface="Times New Roman"/>
                <a:sym typeface="Times New Roman"/>
              </a:rPr>
              <a:t> while operating under dark or illuminated conditions at room-ambient conditions (1.4) </a:t>
            </a:r>
            <a:endParaRPr>
              <a:latin typeface="Times New Roman"/>
              <a:ea typeface="Times New Roman"/>
              <a:cs typeface="Times New Roman"/>
              <a:sym typeface="Times New Roman"/>
            </a:endParaRPr>
          </a:p>
          <a:p>
            <a:pPr indent="0" lvl="0" marL="0" marR="0" rtl="0" algn="l">
              <a:lnSpc>
                <a:spcPct val="100000"/>
              </a:lnSpc>
              <a:spcBef>
                <a:spcPts val="560"/>
              </a:spcBef>
              <a:spcAft>
                <a:spcPts val="0"/>
              </a:spcAft>
              <a:buSzPts val="2800"/>
              <a:buNone/>
            </a:pPr>
            <a:r>
              <a:rPr lang="en-US" sz="1800">
                <a:latin typeface="Times New Roman"/>
                <a:ea typeface="Times New Roman"/>
                <a:cs typeface="Times New Roman"/>
                <a:sym typeface="Times New Roman"/>
              </a:rPr>
              <a:t>(</a:t>
            </a:r>
            <a:r>
              <a:rPr lang="en-US" sz="1800">
                <a:highlight>
                  <a:srgbClr val="FFFF00"/>
                </a:highlight>
                <a:latin typeface="Times New Roman"/>
                <a:ea typeface="Times New Roman"/>
                <a:cs typeface="Times New Roman"/>
                <a:sym typeface="Times New Roman"/>
              </a:rPr>
              <a:t>Yellow</a:t>
            </a:r>
            <a:r>
              <a:rPr lang="en-US" sz="1800">
                <a:latin typeface="Times New Roman"/>
                <a:ea typeface="Times New Roman"/>
                <a:cs typeface="Times New Roman"/>
                <a:sym typeface="Times New Roman"/>
              </a:rPr>
              <a:t> = Fully applies to MVP)</a:t>
            </a:r>
            <a:endParaRPr sz="1800">
              <a:latin typeface="Times New Roman"/>
              <a:ea typeface="Times New Roman"/>
              <a:cs typeface="Times New Roman"/>
              <a:sym typeface="Times New Roman"/>
            </a:endParaRPr>
          </a:p>
        </p:txBody>
      </p:sp>
      <p:sp>
        <p:nvSpPr>
          <p:cNvPr id="332" name="Google Shape;332;p2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333" name="Google Shape;333;p23"/>
          <p:cNvGraphicFramePr/>
          <p:nvPr/>
        </p:nvGraphicFramePr>
        <p:xfrm>
          <a:off x="941575" y="2136350"/>
          <a:ext cx="3000000" cy="3000000"/>
        </p:xfrm>
        <a:graphic>
          <a:graphicData uri="http://schemas.openxmlformats.org/drawingml/2006/table">
            <a:tbl>
              <a:tblPr>
                <a:noFill/>
                <a:tableStyleId>{F37F98FC-DFD5-4007-AAA2-545C656F8966}</a:tableStyleId>
              </a:tblPr>
              <a:tblGrid>
                <a:gridCol w="1510800"/>
                <a:gridCol w="5728200"/>
              </a:tblGrid>
              <a:tr h="3758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1.1</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highlight>
                            <a:srgbClr val="FFFF00"/>
                          </a:highlight>
                        </a:rPr>
                        <a:t>The system shall capture images at a rate above 16 fps.</a:t>
                      </a:r>
                      <a:endParaRPr sz="1400" u="none" cap="none" strike="noStrike">
                        <a:highlight>
                          <a:srgbClr val="FFFF00"/>
                        </a:highlight>
                      </a:endParaRPr>
                    </a:p>
                  </a:txBody>
                  <a:tcPr marT="91425" marB="91425" marR="91425" marL="91425"/>
                </a:tc>
              </a:tr>
              <a:tr h="5764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1.2</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The system shall perform steady-state processing at rate above 16 fps.</a:t>
                      </a:r>
                      <a:endParaRPr sz="1400" u="none" cap="none" strike="noStrike"/>
                    </a:p>
                  </a:txBody>
                  <a:tcPr marT="91425" marB="91425" marR="91425" marL="91425"/>
                </a:tc>
              </a:tr>
              <a:tr h="5474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1.3</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The system shall detect  a seizure with at least 90 percent accuracy</a:t>
                      </a:r>
                      <a:endParaRPr sz="1400" u="none" cap="none" strike="noStrike"/>
                    </a:p>
                  </a:txBody>
                  <a:tcPr marT="91425" marB="91425" marR="91425" marL="91425"/>
                </a:tc>
              </a:tr>
              <a:tr h="7212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r>
                        <a:rPr lang="en-US">
                          <a:latin typeface="Times New Roman"/>
                          <a:ea typeface="Times New Roman"/>
                          <a:cs typeface="Times New Roman"/>
                          <a:sym typeface="Times New Roman"/>
                        </a:rPr>
                        <a:t>5</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highlight>
                            <a:srgbClr val="FFFF00"/>
                          </a:highlight>
                        </a:rPr>
                        <a:t>The system shall operate independently from the presence of visible light, in room-ambient conditions.</a:t>
                      </a:r>
                      <a:endParaRPr sz="1400" u="none" cap="none" strike="noStrike">
                        <a:highlight>
                          <a:srgbClr val="FFFF00"/>
                        </a:highlight>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7"/>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sp>
        <p:nvSpPr>
          <p:cNvPr id="339" name="Google Shape;339;p2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340" name="Google Shape;340;p27"/>
          <p:cNvSpPr txBox="1"/>
          <p:nvPr/>
        </p:nvSpPr>
        <p:spPr>
          <a:xfrm>
            <a:off x="250800" y="1483050"/>
            <a:ext cx="4210500" cy="42675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rgbClr val="000000"/>
              </a:buClr>
              <a:buSzPts val="1800"/>
              <a:buFont typeface="Times New Roman"/>
              <a:buChar char="-"/>
            </a:pPr>
            <a:r>
              <a:rPr b="0" i="0" lang="en-US" sz="1800" u="none" cap="none" strike="noStrike">
                <a:solidFill>
                  <a:srgbClr val="000000"/>
                </a:solidFill>
                <a:latin typeface="Times New Roman"/>
                <a:ea typeface="Times New Roman"/>
                <a:cs typeface="Times New Roman"/>
                <a:sym typeface="Times New Roman"/>
              </a:rPr>
              <a:t>IR Stereo Camera can capture a depth map at a rate up to 90 fps with a resolution up to 1280x720. </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b="0" i="0" lang="en-US" sz="1800" u="none" cap="none" strike="noStrike">
                <a:solidFill>
                  <a:srgbClr val="000000"/>
                </a:solidFill>
                <a:latin typeface="Times New Roman"/>
                <a:ea typeface="Times New Roman"/>
                <a:cs typeface="Times New Roman"/>
                <a:sym typeface="Times New Roman"/>
              </a:rPr>
              <a:t>The depth can be analyzed in a sliding time window of 10 seconds where the RMS can be calculated as the window slides every second. </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b="0" i="0" lang="en-US" sz="1800" u="none" cap="none" strike="noStrike">
                <a:solidFill>
                  <a:srgbClr val="000000"/>
                </a:solidFill>
                <a:latin typeface="Times New Roman"/>
                <a:ea typeface="Times New Roman"/>
                <a:cs typeface="Times New Roman"/>
                <a:sym typeface="Times New Roman"/>
              </a:rPr>
              <a:t>In the same time window, a Fourier Analysis can be done to analyze data in a spectral domain.</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b="0" i="0" lang="en-US" sz="1800" u="none" cap="none" strike="noStrike">
                <a:solidFill>
                  <a:srgbClr val="000000"/>
                </a:solidFill>
                <a:latin typeface="Times New Roman"/>
                <a:ea typeface="Times New Roman"/>
                <a:cs typeface="Times New Roman"/>
                <a:sym typeface="Times New Roman"/>
              </a:rPr>
              <a:t>This protects the privacy of the patient, as the depth map and the frequency data does not contain any private recognizable information about the patient.</a:t>
            </a:r>
            <a:endParaRPr b="0" i="0" sz="1800" u="none" cap="none" strike="noStrike">
              <a:solidFill>
                <a:srgbClr val="000000"/>
              </a:solidFill>
              <a:latin typeface="Times New Roman"/>
              <a:ea typeface="Times New Roman"/>
              <a:cs typeface="Times New Roman"/>
              <a:sym typeface="Times New Roman"/>
            </a:endParaRPr>
          </a:p>
        </p:txBody>
      </p:sp>
      <p:pic>
        <p:nvPicPr>
          <p:cNvPr id="341" name="Google Shape;341;p27"/>
          <p:cNvPicPr preferRelativeResize="0"/>
          <p:nvPr/>
        </p:nvPicPr>
        <p:blipFill rotWithShape="1">
          <a:blip r:embed="rId3">
            <a:alphaModFix/>
          </a:blip>
          <a:srcRect b="0" l="0" r="0" t="0"/>
          <a:stretch/>
        </p:blipFill>
        <p:spPr>
          <a:xfrm>
            <a:off x="5132504" y="1529268"/>
            <a:ext cx="3649776" cy="4267605"/>
          </a:xfrm>
          <a:prstGeom prst="rect">
            <a:avLst/>
          </a:prstGeom>
          <a:noFill/>
          <a:ln>
            <a:noFill/>
          </a:ln>
        </p:spPr>
      </p:pic>
      <p:sp>
        <p:nvSpPr>
          <p:cNvPr id="342" name="Google Shape;342;p27"/>
          <p:cNvSpPr/>
          <p:nvPr/>
        </p:nvSpPr>
        <p:spPr>
          <a:xfrm>
            <a:off x="1554900" y="6078032"/>
            <a:ext cx="6034200" cy="494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Frequency analysis is a method that protects the patient and increases our chances of obtaining high detection accuracy.</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g65572dbb7a_1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348" name="Google Shape;348;g65572dbb7a_1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pic>
        <p:nvPicPr>
          <p:cNvPr id="349" name="Google Shape;349;g65572dbb7a_1_0"/>
          <p:cNvPicPr preferRelativeResize="0"/>
          <p:nvPr/>
        </p:nvPicPr>
        <p:blipFill rotWithShape="1">
          <a:blip r:embed="rId3">
            <a:alphaModFix/>
          </a:blip>
          <a:srcRect b="0" l="0" r="0" t="0"/>
          <a:stretch/>
        </p:blipFill>
        <p:spPr>
          <a:xfrm>
            <a:off x="1367063" y="2509924"/>
            <a:ext cx="6600825" cy="3181349"/>
          </a:xfrm>
          <a:prstGeom prst="rect">
            <a:avLst/>
          </a:prstGeom>
          <a:noFill/>
          <a:ln>
            <a:noFill/>
          </a:ln>
        </p:spPr>
      </p:pic>
      <p:sp>
        <p:nvSpPr>
          <p:cNvPr id="350" name="Google Shape;350;g65572dbb7a_1_0"/>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Overall operation of the final system is based on three main stages.</a:t>
            </a:r>
            <a:endParaRPr b="1" i="0" sz="1400" u="none" cap="none" strike="noStrike">
              <a:solidFill>
                <a:srgbClr val="000000"/>
              </a:solidFill>
              <a:latin typeface="Times New Roman"/>
              <a:ea typeface="Times New Roman"/>
              <a:cs typeface="Times New Roman"/>
              <a:sym typeface="Times New Roman"/>
            </a:endParaRPr>
          </a:p>
        </p:txBody>
      </p:sp>
      <p:sp>
        <p:nvSpPr>
          <p:cNvPr id="351" name="Google Shape;351;g65572dbb7a_1_0"/>
          <p:cNvSpPr txBox="1"/>
          <p:nvPr/>
        </p:nvSpPr>
        <p:spPr>
          <a:xfrm>
            <a:off x="552675" y="1462850"/>
            <a:ext cx="37593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Times New Roman"/>
                <a:ea typeface="Times New Roman"/>
                <a:cs typeface="Times New Roman"/>
                <a:sym typeface="Times New Roman"/>
              </a:rPr>
              <a:t>Final SDNS</a:t>
            </a:r>
            <a:endParaRPr b="0" i="0" sz="3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Google Shape;356;g65572dbb7a_1_26"/>
          <p:cNvPicPr preferRelativeResize="0"/>
          <p:nvPr/>
        </p:nvPicPr>
        <p:blipFill rotWithShape="1">
          <a:blip r:embed="rId3">
            <a:alphaModFix/>
          </a:blip>
          <a:srcRect b="0" l="0" r="0" t="0"/>
          <a:stretch/>
        </p:blipFill>
        <p:spPr>
          <a:xfrm>
            <a:off x="1335100" y="1180375"/>
            <a:ext cx="6624874" cy="4579100"/>
          </a:xfrm>
          <a:prstGeom prst="rect">
            <a:avLst/>
          </a:prstGeom>
          <a:noFill/>
          <a:ln>
            <a:noFill/>
          </a:ln>
        </p:spPr>
      </p:pic>
      <p:sp>
        <p:nvSpPr>
          <p:cNvPr id="357" name="Google Shape;357;g65572dbb7a_1_26"/>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358" name="Google Shape;358;g65572dbb7a_1_26"/>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Our MVP will perform critical parts of the final image processing algorithm.</a:t>
            </a:r>
            <a:endParaRPr b="1" i="0" sz="1400" u="none" cap="none" strike="noStrike">
              <a:solidFill>
                <a:srgbClr val="000000"/>
              </a:solidFill>
              <a:latin typeface="Times New Roman"/>
              <a:ea typeface="Times New Roman"/>
              <a:cs typeface="Times New Roman"/>
              <a:sym typeface="Times New Roman"/>
            </a:endParaRPr>
          </a:p>
        </p:txBody>
      </p:sp>
      <p:sp>
        <p:nvSpPr>
          <p:cNvPr id="359" name="Google Shape;359;g65572dbb7a_1_26"/>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sp>
        <p:nvSpPr>
          <p:cNvPr id="360" name="Google Shape;360;g65572dbb7a_1_26"/>
          <p:cNvSpPr txBox="1"/>
          <p:nvPr/>
        </p:nvSpPr>
        <p:spPr>
          <a:xfrm>
            <a:off x="552675" y="1462850"/>
            <a:ext cx="37593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Times New Roman"/>
                <a:ea typeface="Times New Roman"/>
                <a:cs typeface="Times New Roman"/>
                <a:sym typeface="Times New Roman"/>
              </a:rPr>
              <a:t>MVP SDNS</a:t>
            </a:r>
            <a:endParaRPr b="0" i="0" sz="3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g65572dbb7a_1_5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366" name="Google Shape;366;g65572dbb7a_1_51"/>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We have a strong movement detection algorithm ready to implement.</a:t>
            </a:r>
            <a:endParaRPr b="1" i="0" sz="1400" u="none" cap="none" strike="noStrike">
              <a:solidFill>
                <a:srgbClr val="000000"/>
              </a:solidFill>
              <a:latin typeface="Times New Roman"/>
              <a:ea typeface="Times New Roman"/>
              <a:cs typeface="Times New Roman"/>
              <a:sym typeface="Times New Roman"/>
            </a:endParaRPr>
          </a:p>
        </p:txBody>
      </p:sp>
      <p:sp>
        <p:nvSpPr>
          <p:cNvPr id="367" name="Google Shape;367;g65572dbb7a_1_5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sp>
        <p:nvSpPr>
          <p:cNvPr id="368" name="Google Shape;368;g65572dbb7a_1_51"/>
          <p:cNvSpPr txBox="1"/>
          <p:nvPr/>
        </p:nvSpPr>
        <p:spPr>
          <a:xfrm>
            <a:off x="0" y="1650825"/>
            <a:ext cx="9144000" cy="77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Verdana"/>
                <a:ea typeface="Verdana"/>
                <a:cs typeface="Verdana"/>
                <a:sym typeface="Verdana"/>
              </a:rPr>
              <a:t>Movement detection algorithm</a:t>
            </a:r>
            <a:endParaRPr b="0" i="0" sz="2400" u="none" cap="none" strike="noStrike">
              <a:solidFill>
                <a:srgbClr val="000000"/>
              </a:solidFill>
              <a:latin typeface="Verdana"/>
              <a:ea typeface="Verdana"/>
              <a:cs typeface="Verdana"/>
              <a:sym typeface="Verdana"/>
            </a:endParaRPr>
          </a:p>
        </p:txBody>
      </p:sp>
      <p:pic>
        <p:nvPicPr>
          <p:cNvPr id="369" name="Google Shape;369;g65572dbb7a_1_51"/>
          <p:cNvPicPr preferRelativeResize="0"/>
          <p:nvPr/>
        </p:nvPicPr>
        <p:blipFill rotWithShape="1">
          <a:blip r:embed="rId3">
            <a:alphaModFix/>
          </a:blip>
          <a:srcRect b="0" l="0" r="0" t="0"/>
          <a:stretch/>
        </p:blipFill>
        <p:spPr>
          <a:xfrm>
            <a:off x="884838" y="2184275"/>
            <a:ext cx="7374324" cy="3967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g65572dbb7a_1_6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375" name="Google Shape;375;g65572dbb7a_1_63"/>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We have a strong seizure detection algorithm ready to develop further.</a:t>
            </a:r>
            <a:endParaRPr b="1" i="0" sz="1400" u="none" cap="none" strike="noStrike">
              <a:solidFill>
                <a:srgbClr val="000000"/>
              </a:solidFill>
              <a:latin typeface="Times New Roman"/>
              <a:ea typeface="Times New Roman"/>
              <a:cs typeface="Times New Roman"/>
              <a:sym typeface="Times New Roman"/>
            </a:endParaRPr>
          </a:p>
        </p:txBody>
      </p:sp>
      <p:sp>
        <p:nvSpPr>
          <p:cNvPr id="376" name="Google Shape;376;g65572dbb7a_1_6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sp>
        <p:nvSpPr>
          <p:cNvPr id="377" name="Google Shape;377;g65572dbb7a_1_63"/>
          <p:cNvSpPr txBox="1"/>
          <p:nvPr/>
        </p:nvSpPr>
        <p:spPr>
          <a:xfrm>
            <a:off x="0" y="1529275"/>
            <a:ext cx="9144000" cy="77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Verdana"/>
                <a:ea typeface="Verdana"/>
                <a:cs typeface="Verdana"/>
                <a:sym typeface="Verdana"/>
              </a:rPr>
              <a:t>Seizure detection algorithm</a:t>
            </a:r>
            <a:endParaRPr b="0" i="0" sz="2400" u="none" cap="none" strike="noStrike">
              <a:solidFill>
                <a:srgbClr val="000000"/>
              </a:solidFill>
              <a:latin typeface="Verdana"/>
              <a:ea typeface="Verdana"/>
              <a:cs typeface="Verdana"/>
              <a:sym typeface="Verdana"/>
            </a:endParaRPr>
          </a:p>
        </p:txBody>
      </p:sp>
      <p:pic>
        <p:nvPicPr>
          <p:cNvPr id="378" name="Google Shape;378;g65572dbb7a_1_63"/>
          <p:cNvPicPr preferRelativeResize="0"/>
          <p:nvPr/>
        </p:nvPicPr>
        <p:blipFill rotWithShape="1">
          <a:blip r:embed="rId3">
            <a:alphaModFix/>
          </a:blip>
          <a:srcRect b="0" l="0" r="0" t="0"/>
          <a:stretch/>
        </p:blipFill>
        <p:spPr>
          <a:xfrm>
            <a:off x="6164251" y="2178224"/>
            <a:ext cx="2930949" cy="3427101"/>
          </a:xfrm>
          <a:prstGeom prst="rect">
            <a:avLst/>
          </a:prstGeom>
          <a:noFill/>
          <a:ln>
            <a:noFill/>
          </a:ln>
        </p:spPr>
      </p:pic>
      <p:pic>
        <p:nvPicPr>
          <p:cNvPr id="379" name="Google Shape;379;g65572dbb7a_1_63"/>
          <p:cNvPicPr preferRelativeResize="0"/>
          <p:nvPr/>
        </p:nvPicPr>
        <p:blipFill rotWithShape="1">
          <a:blip r:embed="rId4">
            <a:alphaModFix/>
          </a:blip>
          <a:srcRect b="0" l="0" r="0" t="0"/>
          <a:stretch/>
        </p:blipFill>
        <p:spPr>
          <a:xfrm>
            <a:off x="152400" y="2302675"/>
            <a:ext cx="5859451" cy="348808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g65572dbb7a_1_15"/>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385" name="Google Shape;385;g65572dbb7a_1_15"/>
          <p:cNvSpPr/>
          <p:nvPr/>
        </p:nvSpPr>
        <p:spPr>
          <a:xfrm>
            <a:off x="1201200" y="6256550"/>
            <a:ext cx="67416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Our </a:t>
            </a:r>
            <a:r>
              <a:rPr b="1" i="0" lang="en-US" sz="1400" u="none" cap="none" strike="noStrike">
                <a:solidFill>
                  <a:schemeClr val="dk1"/>
                </a:solidFill>
                <a:latin typeface="Times New Roman"/>
                <a:ea typeface="Times New Roman"/>
                <a:cs typeface="Times New Roman"/>
                <a:sym typeface="Times New Roman"/>
              </a:rPr>
              <a:t>MVP </a:t>
            </a:r>
            <a:r>
              <a:rPr b="1" i="0" lang="en-US" sz="1400" u="none" cap="none" strike="noStrike">
                <a:solidFill>
                  <a:srgbClr val="000000"/>
                </a:solidFill>
                <a:latin typeface="Times New Roman"/>
                <a:ea typeface="Times New Roman"/>
                <a:cs typeface="Times New Roman"/>
                <a:sym typeface="Times New Roman"/>
              </a:rPr>
              <a:t>software model is ready to be implemented.</a:t>
            </a:r>
            <a:endParaRPr b="1" i="0" sz="1400" u="none" cap="none" strike="noStrike">
              <a:solidFill>
                <a:srgbClr val="000000"/>
              </a:solidFill>
              <a:latin typeface="Times New Roman"/>
              <a:ea typeface="Times New Roman"/>
              <a:cs typeface="Times New Roman"/>
              <a:sym typeface="Times New Roman"/>
            </a:endParaRPr>
          </a:p>
        </p:txBody>
      </p:sp>
      <p:sp>
        <p:nvSpPr>
          <p:cNvPr id="386" name="Google Shape;386;g65572dbb7a_1_15"/>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pic>
        <p:nvPicPr>
          <p:cNvPr id="387" name="Google Shape;387;g65572dbb7a_1_15"/>
          <p:cNvPicPr preferRelativeResize="0"/>
          <p:nvPr/>
        </p:nvPicPr>
        <p:blipFill>
          <a:blip r:embed="rId3">
            <a:alphaModFix/>
          </a:blip>
          <a:stretch>
            <a:fillRect/>
          </a:stretch>
        </p:blipFill>
        <p:spPr>
          <a:xfrm>
            <a:off x="-354900" y="1446225"/>
            <a:ext cx="9392424" cy="42137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3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PDR Overview</a:t>
            </a:r>
            <a:endParaRPr>
              <a:latin typeface="Times New Roman"/>
              <a:ea typeface="Times New Roman"/>
              <a:cs typeface="Times New Roman"/>
              <a:sym typeface="Times New Roman"/>
            </a:endParaRPr>
          </a:p>
        </p:txBody>
      </p:sp>
      <p:sp>
        <p:nvSpPr>
          <p:cNvPr id="394" name="Google Shape;394;p3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395" name="Google Shape;395;p32"/>
          <p:cNvSpPr txBox="1"/>
          <p:nvPr/>
        </p:nvSpPr>
        <p:spPr>
          <a:xfrm>
            <a:off x="307075" y="1593450"/>
            <a:ext cx="4054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System Requirements Section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Concept, Trade Studies and Point Design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Design Considerations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Trade Studies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Final Design Concept</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396" name="Google Shape;396;p32"/>
          <p:cNvSpPr txBox="1"/>
          <p:nvPr/>
        </p:nvSpPr>
        <p:spPr>
          <a:xfrm>
            <a:off x="4572000" y="1593450"/>
            <a:ext cx="4345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 and Mitigation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System Architecture and Requirements Prioritization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Model &amp; Analyses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Description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Design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Test Plans for MVP</a:t>
            </a:r>
            <a:endParaRPr b="1"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Status, Deliverables and 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g6f9d8616e5_3_1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sp>
        <p:nvSpPr>
          <p:cNvPr id="402" name="Google Shape;402;g6f9d8616e5_3_1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403" name="Google Shape;403;g6f9d8616e5_3_11"/>
          <p:cNvSpPr/>
          <p:nvPr/>
        </p:nvSpPr>
        <p:spPr>
          <a:xfrm>
            <a:off x="1554900" y="6078032"/>
            <a:ext cx="6034200" cy="494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MVP verification starts at the component level</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and works to integration.</a:t>
            </a:r>
            <a:endParaRPr b="1" i="0" sz="1400" u="none" cap="none" strike="noStrike">
              <a:solidFill>
                <a:srgbClr val="000000"/>
              </a:solidFill>
              <a:latin typeface="Times New Roman"/>
              <a:ea typeface="Times New Roman"/>
              <a:cs typeface="Times New Roman"/>
              <a:sym typeface="Times New Roman"/>
            </a:endParaRPr>
          </a:p>
        </p:txBody>
      </p:sp>
      <p:sp>
        <p:nvSpPr>
          <p:cNvPr id="404" name="Google Shape;404;g6f9d8616e5_3_11"/>
          <p:cNvSpPr txBox="1"/>
          <p:nvPr>
            <p:ph idx="1" type="body"/>
          </p:nvPr>
        </p:nvSpPr>
        <p:spPr>
          <a:xfrm>
            <a:off x="552674" y="1529275"/>
            <a:ext cx="4108200" cy="50277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MVP verification will start at the component level.</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Subsystem verification is done by making sure subsystem requirements for the MVP are satisfied.</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Subsystems will be integrated for final MVP verification.</a:t>
            </a:r>
            <a:endParaRPr sz="2400">
              <a:latin typeface="Times New Roman"/>
              <a:ea typeface="Times New Roman"/>
              <a:cs typeface="Times New Roman"/>
              <a:sym typeface="Times New Roman"/>
            </a:endParaRPr>
          </a:p>
        </p:txBody>
      </p:sp>
      <p:sp>
        <p:nvSpPr>
          <p:cNvPr id="405" name="Google Shape;405;g6f9d8616e5_3_11"/>
          <p:cNvSpPr/>
          <p:nvPr/>
        </p:nvSpPr>
        <p:spPr>
          <a:xfrm>
            <a:off x="5312775" y="1529275"/>
            <a:ext cx="3469500" cy="96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800" u="none" cap="none" strike="noStrike">
                <a:solidFill>
                  <a:srgbClr val="000000"/>
                </a:solidFill>
                <a:latin typeface="Arial"/>
                <a:ea typeface="Arial"/>
                <a:cs typeface="Arial"/>
                <a:sym typeface="Arial"/>
              </a:rPr>
              <a:t>Component Verification</a:t>
            </a:r>
            <a:endParaRPr b="0" i="0" sz="1800" u="none" cap="none" strike="noStrike">
              <a:solidFill>
                <a:schemeClr val="dk1"/>
              </a:solidFill>
              <a:latin typeface="Arial"/>
              <a:ea typeface="Arial"/>
              <a:cs typeface="Arial"/>
              <a:sym typeface="Arial"/>
            </a:endParaRPr>
          </a:p>
        </p:txBody>
      </p:sp>
      <p:sp>
        <p:nvSpPr>
          <p:cNvPr id="406" name="Google Shape;406;g6f9d8616e5_3_11"/>
          <p:cNvSpPr/>
          <p:nvPr/>
        </p:nvSpPr>
        <p:spPr>
          <a:xfrm>
            <a:off x="5312775" y="2947050"/>
            <a:ext cx="3469500" cy="96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800" u="none" cap="none" strike="noStrike">
                <a:solidFill>
                  <a:srgbClr val="000000"/>
                </a:solidFill>
                <a:latin typeface="Arial"/>
                <a:ea typeface="Arial"/>
                <a:cs typeface="Arial"/>
                <a:sym typeface="Arial"/>
              </a:rPr>
              <a:t>Subsystem Verification</a:t>
            </a:r>
            <a:endParaRPr b="0" i="0" sz="1800" u="none" cap="none" strike="noStrike">
              <a:solidFill>
                <a:schemeClr val="dk1"/>
              </a:solidFill>
              <a:latin typeface="Arial"/>
              <a:ea typeface="Arial"/>
              <a:cs typeface="Arial"/>
              <a:sym typeface="Arial"/>
            </a:endParaRPr>
          </a:p>
        </p:txBody>
      </p:sp>
      <p:sp>
        <p:nvSpPr>
          <p:cNvPr id="407" name="Google Shape;407;g6f9d8616e5_3_11"/>
          <p:cNvSpPr/>
          <p:nvPr/>
        </p:nvSpPr>
        <p:spPr>
          <a:xfrm>
            <a:off x="5312775" y="4398238"/>
            <a:ext cx="3469500" cy="96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800" u="none" cap="none" strike="noStrike">
                <a:solidFill>
                  <a:srgbClr val="000000"/>
                </a:solidFill>
                <a:latin typeface="Arial"/>
                <a:ea typeface="Arial"/>
                <a:cs typeface="Arial"/>
                <a:sym typeface="Arial"/>
              </a:rPr>
              <a:t>Integration Verification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3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sp>
        <p:nvSpPr>
          <p:cNvPr id="413" name="Google Shape;413;p3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414" name="Google Shape;414;p33"/>
          <p:cNvSpPr txBox="1"/>
          <p:nvPr>
            <p:ph idx="1" type="body"/>
          </p:nvPr>
        </p:nvSpPr>
        <p:spPr>
          <a:xfrm>
            <a:off x="552674" y="1529275"/>
            <a:ext cx="4108200" cy="50277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560"/>
              </a:spcBef>
              <a:spcAft>
                <a:spcPts val="0"/>
              </a:spcAft>
              <a:buSzPts val="2400"/>
              <a:buFont typeface="Times New Roman"/>
              <a:buChar char="•"/>
            </a:pPr>
            <a:r>
              <a:rPr lang="en-US" sz="2400">
                <a:latin typeface="Times New Roman"/>
                <a:ea typeface="Times New Roman"/>
                <a:cs typeface="Times New Roman"/>
                <a:sym typeface="Times New Roman"/>
              </a:rPr>
              <a:t>The verification will start with </a:t>
            </a:r>
            <a:r>
              <a:rPr lang="en-US" sz="2400" u="sng">
                <a:latin typeface="Times New Roman"/>
                <a:ea typeface="Times New Roman"/>
                <a:cs typeface="Times New Roman"/>
                <a:sym typeface="Times New Roman"/>
              </a:rPr>
              <a:t>SR1.5:</a:t>
            </a:r>
            <a:r>
              <a:rPr lang="en-US" sz="2400">
                <a:latin typeface="Times New Roman"/>
                <a:ea typeface="Times New Roman"/>
                <a:cs typeface="Times New Roman"/>
                <a:sym typeface="Times New Roman"/>
              </a:rPr>
              <a:t> The system shall operate in dark, room-ambient conditions.</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Camera and computer trade studies factored in the need to fulfill this requirements.</a:t>
            </a:r>
            <a:endParaRPr sz="2400">
              <a:latin typeface="Times New Roman"/>
              <a:ea typeface="Times New Roman"/>
              <a:cs typeface="Times New Roman"/>
              <a:sym typeface="Times New Roman"/>
            </a:endParaRPr>
          </a:p>
        </p:txBody>
      </p:sp>
      <p:graphicFrame>
        <p:nvGraphicFramePr>
          <p:cNvPr id="415" name="Google Shape;415;p33"/>
          <p:cNvGraphicFramePr/>
          <p:nvPr/>
        </p:nvGraphicFramePr>
        <p:xfrm>
          <a:off x="5016200" y="1910775"/>
          <a:ext cx="3000000" cy="3000000"/>
        </p:xfrm>
        <a:graphic>
          <a:graphicData uri="http://schemas.openxmlformats.org/drawingml/2006/table">
            <a:tbl>
              <a:tblPr>
                <a:noFill/>
                <a:tableStyleId>{F37F98FC-DFD5-4007-AAA2-545C656F8966}</a:tableStyleId>
              </a:tblPr>
              <a:tblGrid>
                <a:gridCol w="2677650"/>
                <a:gridCol w="108842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extLst>
                            <a:ext uri="http://customooxmlschemas.google.com/">
                              <go:slidesCustomData xmlns:go="http://customooxmlschemas.google.com/" textRoundtripDataId="16"/>
                            </a:ext>
                          </a:extLst>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extLst>
                            <a:ext uri="http://customooxmlschemas.google.com/">
                              <go:slidesCustomData xmlns:go="http://customooxmlschemas.google.com/" textRoundtripDataId="17"/>
                            </a:ext>
                          </a:extLst>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8"/>
                            </a:ext>
                          </a:extLst>
                        </a:rPr>
                        <a:t>1.</a:t>
                      </a:r>
                      <a:r>
                        <a:rPr lang="en-US" u="sng">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9"/>
                            </a:ext>
                          </a:extLst>
                        </a:rPr>
                        <a:t>5</a:t>
                      </a: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0"/>
                            </a:ext>
                          </a:extLst>
                        </a:rPr>
                        <a:t>.1: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1"/>
                            </a:ext>
                          </a:extLst>
                        </a:rPr>
                        <a:t>The Image Capture subsystem shall be able to capture images in low light conditions.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xtLst>
                          <a:ext uri="http://customooxmlschemas.google.com/">
                            <go:slidesCustomData xmlns:go="http://customooxmlschemas.google.com/" textRoundtripDataId="22"/>
                          </a:ext>
                        </a:extLst>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3"/>
                            </a:ext>
                          </a:extLst>
                        </a:rPr>
                        <a:t>1.</a:t>
                      </a:r>
                      <a:r>
                        <a:rPr lang="en-US" u="sng">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4"/>
                            </a:ext>
                          </a:extLst>
                        </a:rPr>
                        <a:t>5</a:t>
                      </a: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5"/>
                            </a:ext>
                          </a:extLst>
                        </a:rPr>
                        <a:t>.2: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6"/>
                            </a:ext>
                          </a:extLst>
                        </a:rPr>
                        <a:t>The Image Capture subsystem shall operate in room-ambient conditions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xtLst>
                          <a:ext uri="http://customooxmlschemas.google.com/">
                            <go:slidesCustomData xmlns:go="http://customooxmlschemas.google.com/" textRoundtripDataId="27"/>
                          </a:ext>
                        </a:extLst>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extLst>
                            <a:ext uri="http://customooxmlschemas.google.com/">
                              <go:slidesCustomData xmlns:go="http://customooxmlschemas.google.com/" textRoundtripDataId="28"/>
                            </a:ext>
                          </a:extLst>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9"/>
                            </a:ext>
                          </a:extLst>
                        </a:rPr>
                        <a:t>1.</a:t>
                      </a:r>
                      <a:r>
                        <a:rPr lang="en-US" u="sng">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0"/>
                            </a:ext>
                          </a:extLst>
                        </a:rPr>
                        <a:t>5</a:t>
                      </a: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1"/>
                            </a:ext>
                          </a:extLst>
                        </a:rPr>
                        <a:t>.3: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2"/>
                            </a:ext>
                          </a:extLst>
                        </a:rPr>
                        <a:t>The Image Analysis subsystem shall operate in room-ambient conditions</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xtLst>
                          <a:ext uri="http://customooxmlschemas.google.com/">
                            <go:slidesCustomData xmlns:go="http://customooxmlschemas.google.com/" textRoundtripDataId="33"/>
                          </a:ext>
                        </a:extLst>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extLst>
                            <a:ext uri="http://customooxmlschemas.google.com/">
                              <go:slidesCustomData xmlns:go="http://customooxmlschemas.google.com/" textRoundtripDataId="34"/>
                            </a:ext>
                          </a:extLst>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000">
                <a:latin typeface="Times New Roman"/>
                <a:ea typeface="Times New Roman"/>
                <a:cs typeface="Times New Roman"/>
                <a:sym typeface="Times New Roman"/>
              </a:rPr>
              <a:t>Introduction</a:t>
            </a:r>
            <a:endParaRPr sz="3000">
              <a:latin typeface="Times New Roman"/>
              <a:ea typeface="Times New Roman"/>
              <a:cs typeface="Times New Roman"/>
              <a:sym typeface="Times New Roman"/>
            </a:endParaRPr>
          </a:p>
        </p:txBody>
      </p:sp>
      <p:sp>
        <p:nvSpPr>
          <p:cNvPr id="99" name="Google Shape;99;p4"/>
          <p:cNvSpPr txBox="1"/>
          <p:nvPr>
            <p:ph idx="1" type="body"/>
          </p:nvPr>
        </p:nvSpPr>
        <p:spPr>
          <a:xfrm>
            <a:off x="301800" y="1529275"/>
            <a:ext cx="5684100" cy="36474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1 in every 1,000 individuals with epilepsy dies from sudden unexpected death in epilepsy.</a:t>
            </a:r>
            <a:r>
              <a:rPr baseline="30000" lang="en-US" sz="1800">
                <a:solidFill>
                  <a:srgbClr val="434343"/>
                </a:solidFill>
                <a:latin typeface="Times New Roman"/>
                <a:ea typeface="Times New Roman"/>
                <a:cs typeface="Times New Roman"/>
                <a:sym typeface="Times New Roman"/>
              </a:rPr>
              <a:t>1,2</a:t>
            </a:r>
            <a:r>
              <a:rPr lang="en-US" sz="1800">
                <a:solidFill>
                  <a:srgbClr val="434343"/>
                </a:solidFill>
                <a:latin typeface="Times New Roman"/>
                <a:ea typeface="Times New Roman"/>
                <a:cs typeface="Times New Roman"/>
                <a:sym typeface="Times New Roman"/>
              </a:rPr>
              <a:t> Awareness of the incident and providing first aid assistance reduces the likelihood of this tragedy from occurring.</a:t>
            </a:r>
            <a:r>
              <a:rPr baseline="30000" lang="en-US" sz="1800">
                <a:solidFill>
                  <a:srgbClr val="434343"/>
                </a:solidFill>
                <a:latin typeface="Times New Roman"/>
                <a:ea typeface="Times New Roman"/>
                <a:cs typeface="Times New Roman"/>
                <a:sym typeface="Times New Roman"/>
              </a:rPr>
              <a:t>1,2</a:t>
            </a:r>
            <a:r>
              <a:rPr lang="en-US" sz="1800">
                <a:solidFill>
                  <a:srgbClr val="434343"/>
                </a:solidFill>
                <a:latin typeface="Times New Roman"/>
                <a:ea typeface="Times New Roman"/>
                <a:cs typeface="Times New Roman"/>
                <a:sym typeface="Times New Roman"/>
              </a:rPr>
              <a:t> </a:t>
            </a:r>
            <a:endParaRPr sz="1800">
              <a:solidFill>
                <a:srgbClr val="434343"/>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2800"/>
              <a:buNone/>
            </a:pPr>
            <a:r>
              <a:t/>
            </a:r>
            <a:endParaRPr sz="1800">
              <a:solidFill>
                <a:srgbClr val="434343"/>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Seizures can occur when least expected, impacting the lifestyles of the individual and those caring for them.</a:t>
            </a:r>
            <a:endParaRPr sz="1800">
              <a:solidFill>
                <a:srgbClr val="434343"/>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2800"/>
              <a:buNone/>
            </a:pPr>
            <a:r>
              <a:t/>
            </a:r>
            <a:endParaRPr sz="1800">
              <a:solidFill>
                <a:srgbClr val="434343"/>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Given the stressful circumstances of the condition, the affected individuals extends past the individual experiencing the episode.</a:t>
            </a:r>
            <a:endParaRPr sz="1800">
              <a:solidFill>
                <a:srgbClr val="434343"/>
              </a:solidFill>
              <a:latin typeface="Times New Roman"/>
              <a:ea typeface="Times New Roman"/>
              <a:cs typeface="Times New Roman"/>
              <a:sym typeface="Times New Roman"/>
            </a:endParaRPr>
          </a:p>
        </p:txBody>
      </p:sp>
      <p:sp>
        <p:nvSpPr>
          <p:cNvPr id="100" name="Google Shape;100;p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01" name="Google Shape;101;p4"/>
          <p:cNvSpPr txBox="1"/>
          <p:nvPr/>
        </p:nvSpPr>
        <p:spPr>
          <a:xfrm>
            <a:off x="140675" y="6318175"/>
            <a:ext cx="5826000" cy="47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baseline="30000" i="0" lang="en-US" sz="1100" u="sng" cap="none" strike="noStrike">
                <a:solidFill>
                  <a:srgbClr val="F06292"/>
                </a:solidFill>
                <a:latin typeface="Times New Roman"/>
                <a:ea typeface="Times New Roman"/>
                <a:cs typeface="Times New Roman"/>
                <a:sym typeface="Times New Roman"/>
                <a:hlinkClick r:id="rId4"/>
              </a:rPr>
              <a:t>1</a:t>
            </a:r>
            <a:r>
              <a:rPr b="0" i="0" lang="en-US" sz="1100" u="sng" cap="none" strike="noStrike">
                <a:solidFill>
                  <a:srgbClr val="F06292"/>
                </a:solidFill>
                <a:latin typeface="Times New Roman"/>
                <a:ea typeface="Times New Roman"/>
                <a:cs typeface="Times New Roman"/>
                <a:sym typeface="Times New Roman"/>
                <a:hlinkClick r:id="rId5"/>
              </a:rPr>
              <a:t>https://www.epilepsy.com/learn/early-death-and-sudep/sudep/sudep-faq</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baseline="30000" i="0" lang="en-US" sz="1100" u="sng" cap="none" strike="noStrike">
                <a:solidFill>
                  <a:srgbClr val="F06292"/>
                </a:solidFill>
                <a:latin typeface="Times New Roman"/>
                <a:ea typeface="Times New Roman"/>
                <a:cs typeface="Times New Roman"/>
                <a:sym typeface="Times New Roman"/>
                <a:hlinkClick r:id="rId6"/>
              </a:rPr>
              <a:t>2</a:t>
            </a:r>
            <a:r>
              <a:rPr b="0" i="0" lang="en-US" sz="1100" u="sng" cap="none" strike="noStrike">
                <a:solidFill>
                  <a:srgbClr val="F06292"/>
                </a:solidFill>
                <a:latin typeface="Times New Roman"/>
                <a:ea typeface="Times New Roman"/>
                <a:cs typeface="Times New Roman"/>
                <a:sym typeface="Times New Roman"/>
                <a:hlinkClick r:id="rId7"/>
              </a:rPr>
              <a:t>https://www.cdc.gov/epilepsy/about/sudep/index.htm</a:t>
            </a:r>
            <a:endParaRPr b="0" i="0" sz="1400" u="none" cap="none" strike="noStrike">
              <a:solidFill>
                <a:srgbClr val="000000"/>
              </a:solidFill>
              <a:latin typeface="Times New Roman"/>
              <a:ea typeface="Times New Roman"/>
              <a:cs typeface="Times New Roman"/>
              <a:sym typeface="Times New Roman"/>
            </a:endParaRPr>
          </a:p>
        </p:txBody>
      </p:sp>
      <p:sp>
        <p:nvSpPr>
          <p:cNvPr id="102" name="Google Shape;102;p4"/>
          <p:cNvSpPr/>
          <p:nvPr/>
        </p:nvSpPr>
        <p:spPr>
          <a:xfrm>
            <a:off x="1338925" y="5869975"/>
            <a:ext cx="6444300" cy="542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1600"/>
              </a:spcAft>
              <a:buClr>
                <a:schemeClr val="dk1"/>
              </a:buClr>
              <a:buSzPts val="1100"/>
              <a:buFont typeface="Arial"/>
              <a:buNone/>
            </a:pPr>
            <a:r>
              <a:rPr b="1" i="0" lang="en-US" sz="1400" u="none" cap="none" strike="noStrike">
                <a:solidFill>
                  <a:srgbClr val="434343"/>
                </a:solidFill>
                <a:latin typeface="Times New Roman"/>
                <a:ea typeface="Times New Roman"/>
                <a:cs typeface="Times New Roman"/>
                <a:sym typeface="Times New Roman"/>
              </a:rPr>
              <a:t>We are delivering a monitoring system that detects seizures and notifies caregivers to reduce SUDEP risk.</a:t>
            </a:r>
            <a:endParaRPr b="1" i="0" sz="1400" u="none" cap="none" strike="noStrike">
              <a:solidFill>
                <a:srgbClr val="000000"/>
              </a:solidFill>
              <a:latin typeface="Times New Roman"/>
              <a:ea typeface="Times New Roman"/>
              <a:cs typeface="Times New Roman"/>
              <a:sym typeface="Times New Roman"/>
            </a:endParaRPr>
          </a:p>
        </p:txBody>
      </p:sp>
      <p:pic>
        <p:nvPicPr>
          <p:cNvPr id="103" name="Google Shape;103;p4"/>
          <p:cNvPicPr preferRelativeResize="0"/>
          <p:nvPr/>
        </p:nvPicPr>
        <p:blipFill rotWithShape="1">
          <a:blip r:embed="rId8">
            <a:alphaModFix/>
          </a:blip>
          <a:srcRect b="0" l="0" r="0" t="0"/>
          <a:stretch/>
        </p:blipFill>
        <p:spPr>
          <a:xfrm>
            <a:off x="6747900" y="1529274"/>
            <a:ext cx="1828800" cy="1828800"/>
          </a:xfrm>
          <a:prstGeom prst="rect">
            <a:avLst/>
          </a:prstGeom>
          <a:noFill/>
          <a:ln>
            <a:noFill/>
          </a:ln>
        </p:spPr>
      </p:pic>
      <p:pic>
        <p:nvPicPr>
          <p:cNvPr id="104" name="Google Shape;104;p4"/>
          <p:cNvPicPr preferRelativeResize="0"/>
          <p:nvPr/>
        </p:nvPicPr>
        <p:blipFill rotWithShape="1">
          <a:blip r:embed="rId9">
            <a:alphaModFix/>
          </a:blip>
          <a:srcRect b="0" l="0" r="0" t="0"/>
          <a:stretch/>
        </p:blipFill>
        <p:spPr>
          <a:xfrm>
            <a:off x="6443100" y="3510474"/>
            <a:ext cx="2363428" cy="174650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g6f9d8616e5_1_9"/>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422" name="Google Shape;422;g6f9d8616e5_1_9"/>
          <p:cNvSpPr txBox="1"/>
          <p:nvPr/>
        </p:nvSpPr>
        <p:spPr>
          <a:xfrm>
            <a:off x="293000" y="1282300"/>
            <a:ext cx="5631000" cy="5381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Requirement </a:t>
            </a:r>
            <a:r>
              <a:rPr b="0" i="0" lang="en-US" sz="1600" u="sng" cap="none" strike="noStrike">
                <a:solidFill>
                  <a:schemeClr val="dk1"/>
                </a:solidFill>
                <a:latin typeface="Times New Roman"/>
                <a:ea typeface="Times New Roman"/>
                <a:cs typeface="Times New Roman"/>
                <a:sym typeface="Times New Roman"/>
              </a:rPr>
              <a:t>1.3.1: </a:t>
            </a:r>
            <a:r>
              <a:rPr b="0" i="0" lang="en-US" sz="1600" u="none" cap="none" strike="noStrike">
                <a:solidFill>
                  <a:schemeClr val="dk1"/>
                </a:solidFill>
                <a:latin typeface="Times New Roman"/>
                <a:ea typeface="Times New Roman"/>
                <a:cs typeface="Times New Roman"/>
                <a:sym typeface="Times New Roman"/>
              </a:rPr>
              <a:t>The system detect motion on data from the Image Capture subsystem. </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Environment:</a:t>
            </a:r>
            <a:r>
              <a:rPr b="0" i="0" lang="en-US" sz="1600" u="none" cap="none" strike="noStrike">
                <a:solidFill>
                  <a:srgbClr val="000000"/>
                </a:solidFill>
                <a:latin typeface="Times New Roman"/>
                <a:ea typeface="Times New Roman"/>
                <a:cs typeface="Times New Roman"/>
                <a:sym typeface="Times New Roman"/>
              </a:rPr>
              <a:t> The software test will be performed on a Raspberry Pi 4 using Ubuntu Desktop 18.04 where only the </a:t>
            </a:r>
            <a:r>
              <a:rPr b="0" i="0"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35"/>
                  </a:ext>
                </a:extLst>
              </a:rPr>
              <a:t>Image Capture subsystem</a:t>
            </a:r>
            <a:r>
              <a:rPr b="0" i="0" lang="en-US" sz="1600" u="none" cap="none" strike="noStrike">
                <a:solidFill>
                  <a:srgbClr val="000000"/>
                </a:solidFill>
                <a:latin typeface="Times New Roman"/>
                <a:ea typeface="Times New Roman"/>
                <a:cs typeface="Times New Roman"/>
                <a:sym typeface="Times New Roman"/>
              </a:rPr>
              <a:t>, Image Analysis subsystem and testing software will be active.</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Input:</a:t>
            </a:r>
            <a:r>
              <a:rPr b="0" i="0"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36"/>
                  </a:ext>
                </a:extLst>
              </a:rPr>
              <a:t>IMG_A_Motion_Test_V</a:t>
            </a:r>
            <a:r>
              <a:rPr b="0" i="0" lang="en-US" sz="1600" u="none" cap="none" strike="noStrike">
                <a:solidFill>
                  <a:srgbClr val="000000"/>
                </a:solidFill>
                <a:latin typeface="Times New Roman"/>
                <a:ea typeface="Times New Roman"/>
                <a:cs typeface="Times New Roman"/>
                <a:sym typeface="Times New Roman"/>
              </a:rPr>
              <a:t>1 shall feed pre-classified video and data of someone moving into the Image Analysis subsystem.</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160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Outcome:</a:t>
            </a:r>
            <a:r>
              <a:rPr b="0" i="0" lang="en-US" sz="1600" u="none" cap="none" strike="noStrike">
                <a:solidFill>
                  <a:srgbClr val="000000"/>
                </a:solidFill>
                <a:latin typeface="Times New Roman"/>
                <a:ea typeface="Times New Roman"/>
                <a:cs typeface="Times New Roman"/>
                <a:sym typeface="Times New Roman"/>
              </a:rPr>
              <a:t> The </a:t>
            </a:r>
            <a:r>
              <a:rPr b="0" i="0" lang="en-US" sz="1600" u="none" cap="none" strike="noStrike">
                <a:solidFill>
                  <a:schemeClr val="dk1"/>
                </a:solidFill>
                <a:latin typeface="Times New Roman"/>
                <a:ea typeface="Times New Roman"/>
                <a:cs typeface="Times New Roman"/>
                <a:sym typeface="Times New Roman"/>
              </a:rPr>
              <a:t>algorithm subsystem will classify the data it is given as “Movement” or “No Movement”. The results will be compared to the original classifications. The test passes if </a:t>
            </a:r>
            <a:r>
              <a:rPr b="0" i="0" lang="en-US" sz="16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7"/>
                  </a:ext>
                </a:extLst>
              </a:rPr>
              <a:t>90 %</a:t>
            </a:r>
            <a:r>
              <a:rPr b="0" i="0" lang="en-US" sz="1600" u="none" cap="none" strike="noStrike">
                <a:solidFill>
                  <a:schemeClr val="dk1"/>
                </a:solidFill>
                <a:latin typeface="Times New Roman"/>
                <a:ea typeface="Times New Roman"/>
                <a:cs typeface="Times New Roman"/>
                <a:sym typeface="Times New Roman"/>
              </a:rPr>
              <a:t> match is achieved. </a:t>
            </a:r>
            <a:endParaRPr b="0" i="0" sz="1600" u="none" cap="none" strike="noStrike">
              <a:solidFill>
                <a:srgbClr val="000000"/>
              </a:solidFill>
              <a:latin typeface="Times New Roman"/>
              <a:ea typeface="Times New Roman"/>
              <a:cs typeface="Times New Roman"/>
              <a:sym typeface="Times New Roman"/>
            </a:endParaRPr>
          </a:p>
        </p:txBody>
      </p:sp>
      <p:sp>
        <p:nvSpPr>
          <p:cNvPr id="423" name="Google Shape;423;g6f9d8616e5_1_9"/>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pic>
        <p:nvPicPr>
          <p:cNvPr id="424" name="Google Shape;424;g6f9d8616e5_1_9"/>
          <p:cNvPicPr preferRelativeResize="0"/>
          <p:nvPr/>
        </p:nvPicPr>
        <p:blipFill rotWithShape="1">
          <a:blip r:embed="rId4">
            <a:alphaModFix/>
          </a:blip>
          <a:srcRect b="0" l="0" r="0" t="0"/>
          <a:stretch/>
        </p:blipFill>
        <p:spPr>
          <a:xfrm>
            <a:off x="6569100" y="810650"/>
            <a:ext cx="2015775" cy="60473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g6f9d8616e5_3_2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431" name="Google Shape;431;g6f9d8616e5_3_2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sp>
        <p:nvSpPr>
          <p:cNvPr id="432" name="Google Shape;432;g6f9d8616e5_3_22"/>
          <p:cNvSpPr txBox="1"/>
          <p:nvPr>
            <p:ph idx="1" type="body"/>
          </p:nvPr>
        </p:nvSpPr>
        <p:spPr>
          <a:xfrm>
            <a:off x="552676" y="1529275"/>
            <a:ext cx="8229600" cy="5027700"/>
          </a:xfrm>
          <a:prstGeom prst="rect">
            <a:avLst/>
          </a:prstGeom>
          <a:noFill/>
          <a:ln>
            <a:noFill/>
          </a:ln>
        </p:spPr>
        <p:txBody>
          <a:bodyPr anchorCtr="0" anchor="t" bIns="45700" lIns="91425" spcFirstLastPara="1" rIns="91425" wrap="square" tIns="45700">
            <a:noAutofit/>
          </a:bodyPr>
          <a:lstStyle/>
          <a:p>
            <a:pPr indent="0" lvl="0" marL="457200" rtl="0" algn="ctr">
              <a:lnSpc>
                <a:spcPct val="100000"/>
              </a:lnSpc>
              <a:spcBef>
                <a:spcPts val="560"/>
              </a:spcBef>
              <a:spcAft>
                <a:spcPts val="0"/>
              </a:spcAft>
              <a:buSzPts val="2800"/>
              <a:buNone/>
            </a:pPr>
            <a:r>
              <a:rPr b="1" lang="en-US" sz="2400" u="sng">
                <a:latin typeface="Times New Roman"/>
                <a:ea typeface="Times New Roman"/>
                <a:cs typeface="Times New Roman"/>
                <a:sym typeface="Times New Roman"/>
              </a:rPr>
              <a:t>Integration Verification</a:t>
            </a:r>
            <a:endParaRPr b="1" sz="2400" u="sng">
              <a:latin typeface="Times New Roman"/>
              <a:ea typeface="Times New Roman"/>
              <a:cs typeface="Times New Roman"/>
              <a:sym typeface="Times New Roman"/>
            </a:endParaRPr>
          </a:p>
          <a:p>
            <a:pPr indent="0" lvl="0" marL="457200" rtl="0" algn="ctr">
              <a:lnSpc>
                <a:spcPct val="100000"/>
              </a:lnSpc>
              <a:spcBef>
                <a:spcPts val="560"/>
              </a:spcBef>
              <a:spcAft>
                <a:spcPts val="0"/>
              </a:spcAft>
              <a:buSzPts val="2800"/>
              <a:buNone/>
            </a:pPr>
            <a:r>
              <a:t/>
            </a:r>
            <a:endParaRPr b="1" sz="2400" u="sng">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Once MVP system and subsystem requirements have been verified individually the MVP will be tested as a complete system.</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The verification will involve having the system fully set-up and movement under a sheet will be done to test for detection.</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The MVP will also be tested for the ability to send video to a cloud server.</a:t>
            </a:r>
            <a:endParaRPr sz="2400">
              <a:latin typeface="Times New Roman"/>
              <a:ea typeface="Times New Roman"/>
              <a:cs typeface="Times New Roman"/>
              <a:sym typeface="Times New Roman"/>
            </a:endParaRPr>
          </a:p>
        </p:txBody>
      </p:sp>
      <p:sp>
        <p:nvSpPr>
          <p:cNvPr id="433" name="Google Shape;433;g6f9d8616e5_3_22"/>
          <p:cNvSpPr/>
          <p:nvPr/>
        </p:nvSpPr>
        <p:spPr>
          <a:xfrm>
            <a:off x="1554900" y="6001832"/>
            <a:ext cx="6034200" cy="494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Testing procedure will be refined and expanded </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throughout the creation of CDR.</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PDR Overview</a:t>
            </a:r>
            <a:endParaRPr>
              <a:latin typeface="Times New Roman"/>
              <a:ea typeface="Times New Roman"/>
              <a:cs typeface="Times New Roman"/>
              <a:sym typeface="Times New Roman"/>
            </a:endParaRPr>
          </a:p>
        </p:txBody>
      </p:sp>
      <p:sp>
        <p:nvSpPr>
          <p:cNvPr id="440" name="Google Shape;440;p3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441" name="Google Shape;441;p34"/>
          <p:cNvSpPr txBox="1"/>
          <p:nvPr/>
        </p:nvSpPr>
        <p:spPr>
          <a:xfrm>
            <a:off x="307075" y="1593450"/>
            <a:ext cx="4054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System Requirements Section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Concept, Trade Studies and Point Design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Design Considerations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Trade Studies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Final Design Concept</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442" name="Google Shape;442;p34"/>
          <p:cNvSpPr txBox="1"/>
          <p:nvPr/>
        </p:nvSpPr>
        <p:spPr>
          <a:xfrm>
            <a:off x="4572000" y="1593450"/>
            <a:ext cx="4345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 and Mitigation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System Architecture and Requirements Prioritization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Model &amp; Analyses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Description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Model and Analyses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Test Plans for MVP</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Status, Deliverables and Cost Analysis</a:t>
            </a:r>
            <a:endParaRPr b="1"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g707f4cb061_4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Preliminary Cost Analysis</a:t>
            </a:r>
            <a:endParaRPr i="0" sz="3000" u="none" cap="none" strike="noStrike">
              <a:solidFill>
                <a:srgbClr val="0C234B"/>
              </a:solidFill>
              <a:latin typeface="Times New Roman"/>
              <a:ea typeface="Times New Roman"/>
              <a:cs typeface="Times New Roman"/>
              <a:sym typeface="Times New Roman"/>
            </a:endParaRPr>
          </a:p>
        </p:txBody>
      </p:sp>
      <p:sp>
        <p:nvSpPr>
          <p:cNvPr id="448" name="Google Shape;448;g707f4cb061_4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449" name="Google Shape;449;g707f4cb061_4_0"/>
          <p:cNvSpPr/>
          <p:nvPr/>
        </p:nvSpPr>
        <p:spPr>
          <a:xfrm>
            <a:off x="1543968" y="6224038"/>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project has sufficient resources to complete the work.</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450" name="Google Shape;450;g707f4cb061_4_0"/>
          <p:cNvGraphicFramePr/>
          <p:nvPr/>
        </p:nvGraphicFramePr>
        <p:xfrm>
          <a:off x="952500" y="2133113"/>
          <a:ext cx="3000000" cy="3000000"/>
        </p:xfrm>
        <a:graphic>
          <a:graphicData uri="http://schemas.openxmlformats.org/drawingml/2006/table">
            <a:tbl>
              <a:tblPr>
                <a:noFill/>
                <a:tableStyleId>{F37F98FC-DFD5-4007-AAA2-545C656F8966}</a:tableStyleId>
              </a:tblPr>
              <a:tblGrid>
                <a:gridCol w="1809750"/>
                <a:gridCol w="1809750"/>
                <a:gridCol w="1809750"/>
                <a:gridCol w="1809750"/>
              </a:tblGrid>
              <a:tr h="4746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ITEM</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QUANTITY</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UNIT PRICE</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TOTAL</a:t>
                      </a:r>
                      <a:endParaRPr b="1" sz="1400" u="none" cap="none" strike="noStrike">
                        <a:latin typeface="Times New Roman"/>
                        <a:ea typeface="Times New Roman"/>
                        <a:cs typeface="Times New Roman"/>
                        <a:sym typeface="Times New Roman"/>
                      </a:endParaRPr>
                    </a:p>
                  </a:txBody>
                  <a:tcPr marT="91425" marB="91425" marR="91425" marL="91425"/>
                </a:tc>
              </a:tr>
              <a:tr h="8792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CanaKit Raspberry Pi 4 4GB Starter Kit - 4GB RAM</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$ 108.59</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$ 108.59</a:t>
                      </a:r>
                      <a:endParaRPr sz="1400" u="none" cap="none" strike="noStrike">
                        <a:latin typeface="Times New Roman"/>
                        <a:ea typeface="Times New Roman"/>
                        <a:cs typeface="Times New Roman"/>
                        <a:sym typeface="Times New Roman"/>
                      </a:endParaRPr>
                    </a:p>
                  </a:txBody>
                  <a:tcPr marT="91425" marB="91425" marR="91425" marL="91425"/>
                </a:tc>
              </a:tr>
              <a:tr h="425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Jira Membership</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$ 56.00</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$ 56.00</a:t>
                      </a:r>
                      <a:endParaRPr sz="1400" u="none" cap="none" strike="noStrike">
                        <a:latin typeface="Times New Roman"/>
                        <a:ea typeface="Times New Roman"/>
                        <a:cs typeface="Times New Roman"/>
                        <a:sym typeface="Times New Roman"/>
                      </a:endParaRPr>
                    </a:p>
                  </a:txBody>
                  <a:tcPr marT="91425" marB="91425" marR="91425" marL="91425"/>
                </a:tc>
              </a:tr>
              <a:tr h="425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Polo Shirts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6</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$ 25.00</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$ 150.00</a:t>
                      </a:r>
                      <a:endParaRPr sz="1400" u="none" cap="none" strike="noStrike">
                        <a:latin typeface="Times New Roman"/>
                        <a:ea typeface="Times New Roman"/>
                        <a:cs typeface="Times New Roman"/>
                        <a:sym typeface="Times New Roman"/>
                      </a:endParaRPr>
                    </a:p>
                  </a:txBody>
                  <a:tcPr marT="91425" marB="91425" marR="91425" marL="91425"/>
                </a:tc>
              </a:tr>
              <a:tr h="6522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Intel RealSense D415</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$ 165.41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$ 165.41</a:t>
                      </a:r>
                      <a:endParaRPr sz="1400" u="none" cap="none" strike="noStrike">
                        <a:latin typeface="Times New Roman"/>
                        <a:ea typeface="Times New Roman"/>
                        <a:cs typeface="Times New Roman"/>
                        <a:sym typeface="Times New Roman"/>
                      </a:endParaRPr>
                    </a:p>
                  </a:txBody>
                  <a:tcPr marT="91425" marB="91425" marR="91425" marL="91425"/>
                </a:tc>
              </a:tr>
              <a:tr h="6522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MVP TOTAL</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$ 480</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graphicFrame>
        <p:nvGraphicFramePr>
          <p:cNvPr id="451" name="Google Shape;451;g707f4cb061_4_0"/>
          <p:cNvGraphicFramePr/>
          <p:nvPr/>
        </p:nvGraphicFramePr>
        <p:xfrm>
          <a:off x="952500" y="1529263"/>
          <a:ext cx="3000000" cy="3000000"/>
        </p:xfrm>
        <a:graphic>
          <a:graphicData uri="http://schemas.openxmlformats.org/drawingml/2006/table">
            <a:tbl>
              <a:tblPr>
                <a:noFill/>
                <a:tableStyleId>{F37F98FC-DFD5-4007-AAA2-545C656F8966}</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INITIAL BUDGET</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$ 4,000.00</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g707f4cb061_4_6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Preliminary Cost Analysis</a:t>
            </a:r>
            <a:endParaRPr i="0" sz="3000" u="none" cap="none" strike="noStrike">
              <a:solidFill>
                <a:srgbClr val="0C234B"/>
              </a:solidFill>
              <a:latin typeface="Times New Roman"/>
              <a:ea typeface="Times New Roman"/>
              <a:cs typeface="Times New Roman"/>
              <a:sym typeface="Times New Roman"/>
            </a:endParaRPr>
          </a:p>
        </p:txBody>
      </p:sp>
      <p:sp>
        <p:nvSpPr>
          <p:cNvPr id="457" name="Google Shape;457;g707f4cb061_4_6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458" name="Google Shape;458;g707f4cb061_4_68"/>
          <p:cNvSpPr/>
          <p:nvPr/>
        </p:nvSpPr>
        <p:spPr>
          <a:xfrm>
            <a:off x="1543968" y="625091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project has sufficient resources to complete the work.</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459" name="Google Shape;459;g707f4cb061_4_68"/>
          <p:cNvGraphicFramePr/>
          <p:nvPr/>
        </p:nvGraphicFramePr>
        <p:xfrm>
          <a:off x="952500" y="1293588"/>
          <a:ext cx="3000000" cy="3000000"/>
        </p:xfrm>
        <a:graphic>
          <a:graphicData uri="http://schemas.openxmlformats.org/drawingml/2006/table">
            <a:tbl>
              <a:tblPr>
                <a:noFill/>
                <a:tableStyleId>{F37F98FC-DFD5-4007-AAA2-545C656F8966}</a:tableStyleId>
              </a:tblPr>
              <a:tblGrid>
                <a:gridCol w="1809750"/>
                <a:gridCol w="1809750"/>
                <a:gridCol w="1809750"/>
                <a:gridCol w="1809750"/>
              </a:tblGrid>
              <a:tr h="409275">
                <a:tc gridSpan="4">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FUTURE PURCHASES</a:t>
                      </a:r>
                      <a:endParaRPr b="1" sz="1400" u="none" cap="none" strike="noStrike">
                        <a:latin typeface="Times New Roman"/>
                        <a:ea typeface="Times New Roman"/>
                        <a:cs typeface="Times New Roman"/>
                        <a:sym typeface="Times New Roman"/>
                      </a:endParaRPr>
                    </a:p>
                  </a:txBody>
                  <a:tcPr marT="91425" marB="91425" marR="91425" marL="91425"/>
                </a:tc>
                <a:tc hMerge="1"/>
                <a:tc hMerge="1"/>
                <a:tc hMerge="1"/>
              </a:tr>
              <a:tr h="4092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ITEM</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QUANTITY</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UNIT PRICE</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TOTAL</a:t>
                      </a:r>
                      <a:endParaRPr b="1" sz="1400" u="none" cap="none" strike="noStrike">
                        <a:latin typeface="Times New Roman"/>
                        <a:ea typeface="Times New Roman"/>
                        <a:cs typeface="Times New Roman"/>
                        <a:sym typeface="Times New Roman"/>
                      </a:endParaRPr>
                    </a:p>
                  </a:txBody>
                  <a:tcPr marT="91425" marB="91425" marR="91425" marL="91425"/>
                </a:tc>
              </a:tr>
              <a:tr h="8464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CanaKit Raspberry Pi 4 4GB Starter Kit - 4GB RAM</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3*</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$ 108.59</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$ 325.77</a:t>
                      </a:r>
                      <a:endParaRPr sz="1400" u="none" cap="none" strike="noStrike">
                        <a:latin typeface="Times New Roman"/>
                        <a:ea typeface="Times New Roman"/>
                        <a:cs typeface="Times New Roman"/>
                        <a:sym typeface="Times New Roman"/>
                      </a:endParaRPr>
                    </a:p>
                  </a:txBody>
                  <a:tcPr marT="91425" marB="91425" marR="91425" marL="91425"/>
                </a:tc>
              </a:tr>
              <a:tr h="627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Intel RealSense D415</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3*</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$ 165.41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$ 496.23</a:t>
                      </a:r>
                      <a:endParaRPr sz="1400" u="none" cap="none" strike="noStrike">
                        <a:latin typeface="Times New Roman"/>
                        <a:ea typeface="Times New Roman"/>
                        <a:cs typeface="Times New Roman"/>
                        <a:sym typeface="Times New Roman"/>
                      </a:endParaRPr>
                    </a:p>
                  </a:txBody>
                  <a:tcPr marT="91425" marB="91425" marR="91425" marL="91425"/>
                </a:tc>
              </a:tr>
              <a:tr h="627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Design Day Poster</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$ 150.00</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$ 150.00</a:t>
                      </a:r>
                      <a:endParaRPr sz="1400" u="none" cap="none" strike="noStrike">
                        <a:latin typeface="Times New Roman"/>
                        <a:ea typeface="Times New Roman"/>
                        <a:cs typeface="Times New Roman"/>
                        <a:sym typeface="Times New Roman"/>
                      </a:endParaRPr>
                    </a:p>
                  </a:txBody>
                  <a:tcPr marT="91425" marB="91425" marR="91425" marL="91425"/>
                </a:tc>
              </a:tr>
              <a:tr h="627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Mounting System</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$ 200.00</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$ 200.00</a:t>
                      </a:r>
                      <a:endParaRPr sz="1400" u="none" cap="none" strike="noStrike">
                        <a:latin typeface="Times New Roman"/>
                        <a:ea typeface="Times New Roman"/>
                        <a:cs typeface="Times New Roman"/>
                        <a:sym typeface="Times New Roman"/>
                      </a:endParaRPr>
                    </a:p>
                  </a:txBody>
                  <a:tcPr marT="91425" marB="91425" marR="91425" marL="91425"/>
                </a:tc>
              </a:tr>
              <a:tr h="627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Training Algorithm</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$ 800.00</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Times New Roman"/>
                          <a:ea typeface="Times New Roman"/>
                          <a:cs typeface="Times New Roman"/>
                          <a:sym typeface="Times New Roman"/>
                        </a:rPr>
                        <a:t>$ 800.00</a:t>
                      </a:r>
                      <a:endParaRPr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r>
              <a:tr h="627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TOTAL COSTS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$ 1,972.00</a:t>
                      </a:r>
                      <a:endParaRPr sz="1400" u="none" cap="none" strike="noStrike">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g65596f1c41_0_855"/>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Preliminary Cost Analysis</a:t>
            </a:r>
            <a:endParaRPr i="0" sz="3000" u="none" cap="none" strike="noStrike">
              <a:solidFill>
                <a:srgbClr val="0C234B"/>
              </a:solidFill>
              <a:latin typeface="Times New Roman"/>
              <a:ea typeface="Times New Roman"/>
              <a:cs typeface="Times New Roman"/>
              <a:sym typeface="Times New Roman"/>
            </a:endParaRPr>
          </a:p>
        </p:txBody>
      </p:sp>
      <p:sp>
        <p:nvSpPr>
          <p:cNvPr id="465" name="Google Shape;465;g65596f1c41_0_855"/>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66" name="Google Shape;466;g65596f1c41_0_855"/>
          <p:cNvSpPr/>
          <p:nvPr/>
        </p:nvSpPr>
        <p:spPr>
          <a:xfrm>
            <a:off x="1543968" y="625091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project has sufficient resources to complete the work.</a:t>
            </a:r>
            <a:endParaRPr b="1" i="0" sz="1400" u="none" cap="none" strike="noStrike">
              <a:solidFill>
                <a:srgbClr val="000000"/>
              </a:solidFill>
              <a:latin typeface="Times New Roman"/>
              <a:ea typeface="Times New Roman"/>
              <a:cs typeface="Times New Roman"/>
              <a:sym typeface="Times New Roman"/>
            </a:endParaRPr>
          </a:p>
        </p:txBody>
      </p:sp>
      <p:sp>
        <p:nvSpPr>
          <p:cNvPr id="467" name="Google Shape;467;g65596f1c41_0_855"/>
          <p:cNvSpPr txBox="1"/>
          <p:nvPr>
            <p:ph idx="1" type="body"/>
          </p:nvPr>
        </p:nvSpPr>
        <p:spPr>
          <a:xfrm>
            <a:off x="554275" y="1511174"/>
            <a:ext cx="8228100" cy="4387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a:t>Note:</a:t>
            </a:r>
            <a:br>
              <a:rPr lang="en-US"/>
            </a:br>
            <a:br>
              <a:rPr lang="en-US"/>
            </a:br>
            <a:endParaRPr/>
          </a:p>
          <a:p>
            <a:pPr indent="-342900" lvl="0" marL="457200" rtl="0" algn="just">
              <a:lnSpc>
                <a:spcPct val="100000"/>
              </a:lnSpc>
              <a:spcBef>
                <a:spcPts val="560"/>
              </a:spcBef>
              <a:spcAft>
                <a:spcPts val="0"/>
              </a:spcAft>
              <a:buSzPts val="1800"/>
              <a:buChar char="•"/>
            </a:pPr>
            <a:r>
              <a:rPr lang="en-US" sz="1800">
                <a:latin typeface="Arial"/>
                <a:ea typeface="Arial"/>
                <a:cs typeface="Arial"/>
                <a:sym typeface="Arial"/>
              </a:rPr>
              <a:t>*Additional CanaKit Raspberry Pi 4 4GB Starter Kit - 4GB RAM and Intel RealSense D415 will be purchased for clinical trials.</a:t>
            </a:r>
            <a:br>
              <a:rPr lang="en-US" sz="1800">
                <a:latin typeface="Arial"/>
                <a:ea typeface="Arial"/>
                <a:cs typeface="Arial"/>
                <a:sym typeface="Arial"/>
              </a:rPr>
            </a:br>
            <a:endParaRPr sz="1800">
              <a:latin typeface="Arial"/>
              <a:ea typeface="Arial"/>
              <a:cs typeface="Arial"/>
              <a:sym typeface="Arial"/>
            </a:endParaRPr>
          </a:p>
          <a:p>
            <a:pPr indent="-342900" lvl="0" marL="457200" rtl="0" algn="just">
              <a:lnSpc>
                <a:spcPct val="100000"/>
              </a:lnSpc>
              <a:spcBef>
                <a:spcPts val="0"/>
              </a:spcBef>
              <a:spcAft>
                <a:spcPts val="0"/>
              </a:spcAft>
              <a:buSzPts val="1800"/>
              <a:buChar char="•"/>
            </a:pPr>
            <a:r>
              <a:rPr lang="en-US" sz="1800">
                <a:latin typeface="Arial"/>
                <a:ea typeface="Arial"/>
                <a:cs typeface="Arial"/>
                <a:sym typeface="Arial"/>
              </a:rPr>
              <a:t>** Training Algorithm could be removed from budget, due to possibility of using UA High Performance Computers for same purposes.</a:t>
            </a:r>
            <a:endParaRPr sz="180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37"/>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Project Milestones</a:t>
            </a:r>
            <a:endParaRPr i="0" sz="3000" u="none" cap="none" strike="noStrike">
              <a:solidFill>
                <a:srgbClr val="0C234B"/>
              </a:solidFill>
              <a:latin typeface="Times New Roman"/>
              <a:ea typeface="Times New Roman"/>
              <a:cs typeface="Times New Roman"/>
              <a:sym typeface="Times New Roman"/>
            </a:endParaRPr>
          </a:p>
        </p:txBody>
      </p:sp>
      <p:sp>
        <p:nvSpPr>
          <p:cNvPr id="473" name="Google Shape;473;p3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474" name="Google Shape;474;p37"/>
          <p:cNvSpPr/>
          <p:nvPr/>
        </p:nvSpPr>
        <p:spPr>
          <a:xfrm>
            <a:off x="1543968" y="6292338"/>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Project Milestones are set and understood.</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475" name="Google Shape;475;p37"/>
          <p:cNvGraphicFramePr/>
          <p:nvPr/>
        </p:nvGraphicFramePr>
        <p:xfrm>
          <a:off x="952500" y="1714500"/>
          <a:ext cx="3000000" cy="3000000"/>
        </p:xfrm>
        <a:graphic>
          <a:graphicData uri="http://schemas.openxmlformats.org/drawingml/2006/table">
            <a:tbl>
              <a:tblPr>
                <a:noFill/>
                <a:tableStyleId>{F37F98FC-DFD5-4007-AAA2-545C656F8966}</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Unsolicited Proposal</a:t>
                      </a:r>
                      <a:endParaRPr sz="1400" u="none" cap="none" strike="noStrike">
                        <a:latin typeface="Times New Roman"/>
                        <a:ea typeface="Times New Roman"/>
                        <a:cs typeface="Times New Roman"/>
                        <a:sym typeface="Times New Roman"/>
                      </a:endParaRPr>
                    </a:p>
                  </a:txBody>
                  <a:tcPr marT="91425" marB="91425" marR="91425" marL="91425">
                    <a:solidFill>
                      <a:srgbClr val="A4C2F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September 12, 2019</a:t>
                      </a:r>
                      <a:endParaRPr sz="1400" u="none" cap="none" strike="noStrike">
                        <a:latin typeface="Times New Roman"/>
                        <a:ea typeface="Times New Roman"/>
                        <a:cs typeface="Times New Roman"/>
                        <a:sym typeface="Times New Roman"/>
                      </a:endParaRPr>
                    </a:p>
                  </a:txBody>
                  <a:tcPr marT="91425" marB="91425" marR="91425" marL="91425">
                    <a:solidFill>
                      <a:srgbClr val="A4C2F4"/>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System Requirements Document (SRD)</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October 1, 2019</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Preliminary Design Review (PDR)</a:t>
                      </a:r>
                      <a:endParaRPr sz="1400" u="none" cap="none" strike="noStrike">
                        <a:latin typeface="Times New Roman"/>
                        <a:ea typeface="Times New Roman"/>
                        <a:cs typeface="Times New Roman"/>
                        <a:sym typeface="Times New Roman"/>
                      </a:endParaRPr>
                    </a:p>
                  </a:txBody>
                  <a:tcPr marT="91425" marB="91425" marR="91425" marL="91425">
                    <a:solidFill>
                      <a:srgbClr val="A4C2F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October 29, 2019</a:t>
                      </a:r>
                      <a:endParaRPr sz="1400" u="none" cap="none" strike="noStrike">
                        <a:latin typeface="Times New Roman"/>
                        <a:ea typeface="Times New Roman"/>
                        <a:cs typeface="Times New Roman"/>
                        <a:sym typeface="Times New Roman"/>
                      </a:endParaRPr>
                    </a:p>
                  </a:txBody>
                  <a:tcPr marT="91425" marB="91425" marR="91425" marL="91425">
                    <a:solidFill>
                      <a:srgbClr val="A4C2F4"/>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Critical Design Review (CDR)</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December 3, 2019</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Critical Design Review and Report</a:t>
                      </a:r>
                      <a:endParaRPr sz="1400" u="none" cap="none" strike="noStrike">
                        <a:latin typeface="Times New Roman"/>
                        <a:ea typeface="Times New Roman"/>
                        <a:cs typeface="Times New Roman"/>
                        <a:sym typeface="Times New Roman"/>
                      </a:endParaRPr>
                    </a:p>
                  </a:txBody>
                  <a:tcPr marT="91425" marB="91425" marR="91425" marL="91425">
                    <a:solidFill>
                      <a:srgbClr val="A4C2F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January 25, 2020</a:t>
                      </a:r>
                      <a:endParaRPr sz="1400" u="none" cap="none" strike="noStrike">
                        <a:latin typeface="Times New Roman"/>
                        <a:ea typeface="Times New Roman"/>
                        <a:cs typeface="Times New Roman"/>
                        <a:sym typeface="Times New Roman"/>
                      </a:endParaRPr>
                    </a:p>
                  </a:txBody>
                  <a:tcPr marT="91425" marB="91425" marR="91425" marL="91425">
                    <a:solidFill>
                      <a:srgbClr val="A4C2F4"/>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Integration Status Review (ISR)</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March 3, 2020</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Final Acceptance Review (FAR)</a:t>
                      </a:r>
                      <a:endParaRPr sz="1400" u="none" cap="none" strike="noStrike">
                        <a:latin typeface="Times New Roman"/>
                        <a:ea typeface="Times New Roman"/>
                        <a:cs typeface="Times New Roman"/>
                        <a:sym typeface="Times New Roman"/>
                      </a:endParaRPr>
                    </a:p>
                  </a:txBody>
                  <a:tcPr marT="91425" marB="91425" marR="91425" marL="91425">
                    <a:solidFill>
                      <a:srgbClr val="A4C2F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April 23, 2019</a:t>
                      </a:r>
                      <a:endParaRPr sz="1400" u="none" cap="none" strike="noStrike">
                        <a:latin typeface="Times New Roman"/>
                        <a:ea typeface="Times New Roman"/>
                        <a:cs typeface="Times New Roman"/>
                        <a:sym typeface="Times New Roman"/>
                      </a:endParaRPr>
                    </a:p>
                  </a:txBody>
                  <a:tcPr marT="91425" marB="91425" marR="91425" marL="91425">
                    <a:solidFill>
                      <a:srgbClr val="A4C2F4"/>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Design Day</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May 4, 2020</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Customer Satisfaction Report (CSR)</a:t>
                      </a:r>
                      <a:endParaRPr sz="1400" u="none" cap="none" strike="noStrike">
                        <a:latin typeface="Times New Roman"/>
                        <a:ea typeface="Times New Roman"/>
                        <a:cs typeface="Times New Roman"/>
                        <a:sym typeface="Times New Roman"/>
                      </a:endParaRPr>
                    </a:p>
                  </a:txBody>
                  <a:tcPr marT="91425" marB="91425" marR="91425" marL="91425">
                    <a:solidFill>
                      <a:srgbClr val="A4C2F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May 13, 2020</a:t>
                      </a:r>
                      <a:endParaRPr sz="1400" u="none" cap="none" strike="noStrike">
                        <a:latin typeface="Times New Roman"/>
                        <a:ea typeface="Times New Roman"/>
                        <a:cs typeface="Times New Roman"/>
                        <a:sym typeface="Times New Roman"/>
                      </a:endParaRPr>
                    </a:p>
                  </a:txBody>
                  <a:tcPr marT="91425" marB="91425" marR="91425" marL="91425">
                    <a:solidFill>
                      <a:srgbClr val="A4C2F4"/>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g65596f1c41_0_7"/>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Project Deliverables</a:t>
            </a:r>
            <a:endParaRPr i="0" sz="3000" u="none" cap="none" strike="noStrike">
              <a:solidFill>
                <a:srgbClr val="0C234B"/>
              </a:solidFill>
              <a:latin typeface="Times New Roman"/>
              <a:ea typeface="Times New Roman"/>
              <a:cs typeface="Times New Roman"/>
              <a:sym typeface="Times New Roman"/>
            </a:endParaRPr>
          </a:p>
        </p:txBody>
      </p:sp>
      <p:sp>
        <p:nvSpPr>
          <p:cNvPr id="481" name="Google Shape;481;g65596f1c41_0_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482" name="Google Shape;482;g65596f1c41_0_7"/>
          <p:cNvSpPr/>
          <p:nvPr/>
        </p:nvSpPr>
        <p:spPr>
          <a:xfrm>
            <a:off x="1543968" y="6292338"/>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Project Deliverables are defined and understood.</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483" name="Google Shape;483;g65596f1c41_0_7"/>
          <p:cNvGraphicFramePr/>
          <p:nvPr/>
        </p:nvGraphicFramePr>
        <p:xfrm>
          <a:off x="941575" y="1461950"/>
          <a:ext cx="3000000" cy="3000000"/>
        </p:xfrm>
        <a:graphic>
          <a:graphicData uri="http://schemas.openxmlformats.org/drawingml/2006/table">
            <a:tbl>
              <a:tblPr>
                <a:noFill/>
                <a:tableStyleId>{F37F98FC-DFD5-4007-AAA2-545C656F8966}</a:tableStyleId>
              </a:tblPr>
              <a:tblGrid>
                <a:gridCol w="5193075"/>
                <a:gridCol w="20459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Proposal</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PDR Package</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CDR</a:t>
                      </a:r>
                      <a:br>
                        <a:rPr lang="en-US" sz="1400" u="none" cap="none" strike="noStrike">
                          <a:latin typeface="Times New Roman"/>
                          <a:ea typeface="Times New Roman"/>
                          <a:cs typeface="Times New Roman"/>
                          <a:sym typeface="Times New Roman"/>
                        </a:rPr>
                      </a:br>
                      <a:r>
                        <a:rPr lang="en-US" sz="1400" u="none" cap="none" strike="noStrike">
                          <a:latin typeface="Times New Roman"/>
                          <a:ea typeface="Times New Roman"/>
                          <a:cs typeface="Times New Roman"/>
                          <a:sym typeface="Times New Roman"/>
                        </a:rPr>
                        <a:t>(Ready MVP ➝ Clinical Trials)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CDR Report</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MVP Document (SBD, SDD, SRVM, SRD, TPs)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ISR</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Changes since CDR, Part status, TDP,  Budget, Conclusions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FAR</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Changes since ISR, FAT, Budget, Deliverables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Final Report</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Full TDP</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Design Day</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39"/>
          <p:cNvSpPr txBox="1"/>
          <p:nvPr>
            <p:ph type="title"/>
          </p:nvPr>
        </p:nvSpPr>
        <p:spPr>
          <a:xfrm>
            <a:off x="552686" y="621174"/>
            <a:ext cx="8229600" cy="9080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3200"/>
              <a:buFont typeface="Verdana"/>
              <a:buNone/>
            </a:pPr>
            <a:r>
              <a:rPr lang="en-US">
                <a:latin typeface="Times New Roman"/>
                <a:ea typeface="Times New Roman"/>
                <a:cs typeface="Times New Roman"/>
                <a:sym typeface="Times New Roman"/>
              </a:rPr>
              <a:t>AGILE Project Planning</a:t>
            </a:r>
            <a:endParaRPr>
              <a:latin typeface="Times New Roman"/>
              <a:ea typeface="Times New Roman"/>
              <a:cs typeface="Times New Roman"/>
              <a:sym typeface="Times New Roman"/>
            </a:endParaRPr>
          </a:p>
        </p:txBody>
      </p:sp>
      <p:sp>
        <p:nvSpPr>
          <p:cNvPr id="489" name="Google Shape;489;p39"/>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490" name="Google Shape;490;p39"/>
          <p:cNvSpPr/>
          <p:nvPr/>
        </p:nvSpPr>
        <p:spPr>
          <a:xfrm>
            <a:off x="1554893" y="6035513"/>
            <a:ext cx="6034200" cy="5232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MVP will evolve to include all system requirements and capabilities based on an agile process.</a:t>
            </a:r>
            <a:endParaRPr b="1" i="0" sz="1400" u="none" cap="none" strike="noStrike">
              <a:solidFill>
                <a:srgbClr val="000000"/>
              </a:solidFill>
              <a:latin typeface="Times New Roman"/>
              <a:ea typeface="Times New Roman"/>
              <a:cs typeface="Times New Roman"/>
              <a:sym typeface="Times New Roman"/>
            </a:endParaRPr>
          </a:p>
        </p:txBody>
      </p:sp>
      <p:sp>
        <p:nvSpPr>
          <p:cNvPr id="491" name="Google Shape;491;p39"/>
          <p:cNvSpPr/>
          <p:nvPr/>
        </p:nvSpPr>
        <p:spPr>
          <a:xfrm>
            <a:off x="199250" y="1506875"/>
            <a:ext cx="3469500" cy="96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SR	1.1: </a:t>
            </a:r>
            <a:r>
              <a:rPr b="0" i="0" lang="en-US" sz="1200" u="none" cap="none" strike="noStrike">
                <a:solidFill>
                  <a:schemeClr val="dk1"/>
                </a:solidFill>
                <a:latin typeface="Arial"/>
                <a:ea typeface="Arial"/>
                <a:cs typeface="Arial"/>
                <a:sym typeface="Arial"/>
              </a:rPr>
              <a:t>Capture images at ≥16 fps rate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1.4: Operate at desired light cond.</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SSR	1.2.1: Detect motion at </a:t>
            </a:r>
            <a:r>
              <a:rPr b="0" i="0" lang="en-US" sz="1200" u="none" cap="none" strike="noStrike">
                <a:solidFill>
                  <a:schemeClr val="dk1"/>
                </a:solidFill>
                <a:latin typeface="Arial"/>
                <a:ea typeface="Arial"/>
                <a:cs typeface="Arial"/>
                <a:sym typeface="Arial"/>
              </a:rPr>
              <a:t>≥16 fps rate</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1.3.1: Detect motion</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1.3.2: Detect motion through bed sheet</a:t>
            </a:r>
            <a:endParaRPr b="0" i="0" sz="1200" u="none" cap="none" strike="noStrike">
              <a:solidFill>
                <a:schemeClr val="dk1"/>
              </a:solidFill>
              <a:latin typeface="Arial"/>
              <a:ea typeface="Arial"/>
              <a:cs typeface="Arial"/>
              <a:sym typeface="Arial"/>
            </a:endParaRPr>
          </a:p>
        </p:txBody>
      </p:sp>
      <p:sp>
        <p:nvSpPr>
          <p:cNvPr id="492" name="Google Shape;492;p39"/>
          <p:cNvSpPr/>
          <p:nvPr/>
        </p:nvSpPr>
        <p:spPr>
          <a:xfrm>
            <a:off x="2230900" y="2803425"/>
            <a:ext cx="4503000" cy="144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SR	1.2: Perform steady-state processing at ≥16 fps</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 Deliver alerts to users wiresely</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3.1: Keep log file with seizure info</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3.2: Output log file on command</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SSR	2.1.1: Notification data package when motion detected</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2.1.4: Trigger alarm with detected motion</a:t>
            </a:r>
            <a:endParaRPr b="0" i="0" sz="1200" u="none" cap="none" strike="noStrike">
              <a:solidFill>
                <a:srgbClr val="000000"/>
              </a:solidFill>
              <a:latin typeface="Arial"/>
              <a:ea typeface="Arial"/>
              <a:cs typeface="Arial"/>
              <a:sym typeface="Arial"/>
            </a:endParaRPr>
          </a:p>
        </p:txBody>
      </p:sp>
      <p:sp>
        <p:nvSpPr>
          <p:cNvPr id="493" name="Google Shape;493;p39"/>
          <p:cNvSpPr/>
          <p:nvPr/>
        </p:nvSpPr>
        <p:spPr>
          <a:xfrm>
            <a:off x="4572000" y="4677500"/>
            <a:ext cx="4215600" cy="83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SR	1.3: Detect seizure ≥90 % accuracy</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2.1: Trigger alarm when seizure detected</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2.3: Alarm triggered within 5 sec of seizure detected</a:t>
            </a:r>
            <a:endParaRPr b="0" i="0" sz="1400" u="none" cap="none" strike="noStrike">
              <a:solidFill>
                <a:srgbClr val="000000"/>
              </a:solidFill>
              <a:latin typeface="Arial"/>
              <a:ea typeface="Arial"/>
              <a:cs typeface="Arial"/>
              <a:sym typeface="Arial"/>
            </a:endParaRPr>
          </a:p>
        </p:txBody>
      </p:sp>
      <p:sp>
        <p:nvSpPr>
          <p:cNvPr id="494" name="Google Shape;494;p39"/>
          <p:cNvSpPr txBox="1"/>
          <p:nvPr/>
        </p:nvSpPr>
        <p:spPr>
          <a:xfrm>
            <a:off x="199250" y="1209425"/>
            <a:ext cx="2650500" cy="31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CDR</a:t>
            </a:r>
            <a:endParaRPr b="0" i="0" sz="1400" u="none" cap="none" strike="noStrike">
              <a:solidFill>
                <a:srgbClr val="000000"/>
              </a:solidFill>
              <a:latin typeface="Verdana"/>
              <a:ea typeface="Verdana"/>
              <a:cs typeface="Verdana"/>
              <a:sym typeface="Verdana"/>
            </a:endParaRPr>
          </a:p>
        </p:txBody>
      </p:sp>
      <p:sp>
        <p:nvSpPr>
          <p:cNvPr id="495" name="Google Shape;495;p39"/>
          <p:cNvSpPr txBox="1"/>
          <p:nvPr/>
        </p:nvSpPr>
        <p:spPr>
          <a:xfrm>
            <a:off x="2230900" y="2477200"/>
            <a:ext cx="2536200" cy="31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ISR</a:t>
            </a:r>
            <a:endParaRPr b="0" i="0" sz="1400" u="none" cap="none" strike="noStrike">
              <a:solidFill>
                <a:srgbClr val="000000"/>
              </a:solidFill>
              <a:latin typeface="Verdana"/>
              <a:ea typeface="Verdana"/>
              <a:cs typeface="Verdana"/>
              <a:sym typeface="Verdana"/>
            </a:endParaRPr>
          </a:p>
        </p:txBody>
      </p:sp>
      <p:sp>
        <p:nvSpPr>
          <p:cNvPr id="496" name="Google Shape;496;p39"/>
          <p:cNvSpPr txBox="1"/>
          <p:nvPr/>
        </p:nvSpPr>
        <p:spPr>
          <a:xfrm>
            <a:off x="4572100" y="4337575"/>
            <a:ext cx="2650500" cy="3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FAR</a:t>
            </a:r>
            <a:endParaRPr b="0" i="0" sz="1400" u="none" cap="none" strike="noStrike">
              <a:solidFill>
                <a:srgbClr val="000000"/>
              </a:solidFill>
              <a:latin typeface="Verdana"/>
              <a:ea typeface="Verdana"/>
              <a:cs typeface="Verdana"/>
              <a:sym typeface="Verdana"/>
            </a:endParaRPr>
          </a:p>
        </p:txBody>
      </p:sp>
      <p:cxnSp>
        <p:nvCxnSpPr>
          <p:cNvPr id="497" name="Google Shape;497;p39"/>
          <p:cNvCxnSpPr>
            <a:stCxn id="491" idx="4"/>
            <a:endCxn id="492" idx="1"/>
          </p:cNvCxnSpPr>
          <p:nvPr/>
        </p:nvCxnSpPr>
        <p:spPr>
          <a:xfrm flipH="1" rot="-5400000">
            <a:off x="1253949" y="2548513"/>
            <a:ext cx="934200" cy="1019700"/>
          </a:xfrm>
          <a:prstGeom prst="bentConnector2">
            <a:avLst/>
          </a:prstGeom>
          <a:noFill/>
          <a:ln cap="flat" cmpd="sng" w="9525">
            <a:solidFill>
              <a:schemeClr val="dk2"/>
            </a:solidFill>
            <a:prstDash val="solid"/>
            <a:round/>
            <a:headEnd len="sm" w="sm" type="none"/>
            <a:tailEnd len="sm" w="sm" type="none"/>
          </a:ln>
        </p:spPr>
      </p:cxnSp>
      <p:cxnSp>
        <p:nvCxnSpPr>
          <p:cNvPr id="498" name="Google Shape;498;p39"/>
          <p:cNvCxnSpPr>
            <a:stCxn id="492" idx="4"/>
            <a:endCxn id="493" idx="1"/>
          </p:cNvCxnSpPr>
          <p:nvPr/>
        </p:nvCxnSpPr>
        <p:spPr>
          <a:xfrm flipH="1" rot="-5400000">
            <a:off x="3723990" y="4248112"/>
            <a:ext cx="668400" cy="1027800"/>
          </a:xfrm>
          <a:prstGeom prst="bentConnector2">
            <a:avLst/>
          </a:prstGeom>
          <a:noFill/>
          <a:ln cap="flat" cmpd="sng" w="9525">
            <a:solidFill>
              <a:schemeClr val="dk2"/>
            </a:solidFill>
            <a:prstDash val="solid"/>
            <a:round/>
            <a:headEnd len="sm" w="sm" type="none"/>
            <a:tailEnd len="sm" w="sm"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4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PDR Overview</a:t>
            </a:r>
            <a:endParaRPr>
              <a:latin typeface="Times New Roman"/>
              <a:ea typeface="Times New Roman"/>
              <a:cs typeface="Times New Roman"/>
              <a:sym typeface="Times New Roman"/>
            </a:endParaRPr>
          </a:p>
        </p:txBody>
      </p:sp>
      <p:sp>
        <p:nvSpPr>
          <p:cNvPr id="505" name="Google Shape;505;p4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506" name="Google Shape;506;p40"/>
          <p:cNvSpPr txBox="1"/>
          <p:nvPr/>
        </p:nvSpPr>
        <p:spPr>
          <a:xfrm>
            <a:off x="307075" y="1593450"/>
            <a:ext cx="4054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System Requirements Section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Concept, Trade Studies and Point Design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Design Considerations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Trade Studies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Final Design Concept</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507" name="Google Shape;507;p40"/>
          <p:cNvSpPr txBox="1"/>
          <p:nvPr/>
        </p:nvSpPr>
        <p:spPr>
          <a:xfrm>
            <a:off x="4572000" y="1593450"/>
            <a:ext cx="4345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 and Mitigation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System Architecture and Requirements Prioritization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Model &amp; Analyses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Description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Model and Analyses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Test Plans for MVP</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Status, Deliverables and 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Summary</a:t>
            </a:r>
            <a:endParaRPr b="1"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5"/>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3200"/>
              <a:buNone/>
            </a:pPr>
            <a:r>
              <a:rPr lang="en-US" sz="3000">
                <a:latin typeface="Times New Roman"/>
                <a:ea typeface="Times New Roman"/>
                <a:cs typeface="Times New Roman"/>
                <a:sym typeface="Times New Roman"/>
              </a:rPr>
              <a:t>Introduction</a:t>
            </a:r>
            <a:endParaRPr i="0" sz="3000" u="none" cap="none" strike="noStrike">
              <a:solidFill>
                <a:srgbClr val="0C234B"/>
              </a:solidFill>
              <a:latin typeface="Times New Roman"/>
              <a:ea typeface="Times New Roman"/>
              <a:cs typeface="Times New Roman"/>
              <a:sym typeface="Times New Roman"/>
            </a:endParaRPr>
          </a:p>
        </p:txBody>
      </p:sp>
      <p:sp>
        <p:nvSpPr>
          <p:cNvPr id="110" name="Google Shape;110;p5"/>
          <p:cNvSpPr txBox="1"/>
          <p:nvPr>
            <p:ph idx="1" type="body"/>
          </p:nvPr>
        </p:nvSpPr>
        <p:spPr>
          <a:xfrm>
            <a:off x="223375" y="1529275"/>
            <a:ext cx="3811500" cy="44979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Many systems that advertise seizure detection currently exist. Many of them can be unreliable and often involve an apparatus that has to be attached to the affected individual.</a:t>
            </a:r>
            <a:endParaRPr sz="18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2800"/>
              <a:buNone/>
            </a:pPr>
            <a:r>
              <a:t/>
            </a:r>
            <a:endParaRPr sz="1800">
              <a:solidFill>
                <a:srgbClr val="43434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Our proposed system will detect seizures allowing caregivers to leave affected individual to the privacy of their bed while preserving comfort.</a:t>
            </a:r>
            <a:endParaRPr sz="1800">
              <a:solidFill>
                <a:srgbClr val="434343"/>
              </a:solidFill>
              <a:latin typeface="Times New Roman"/>
              <a:ea typeface="Times New Roman"/>
              <a:cs typeface="Times New Roman"/>
              <a:sym typeface="Times New Roman"/>
            </a:endParaRPr>
          </a:p>
        </p:txBody>
      </p:sp>
      <p:sp>
        <p:nvSpPr>
          <p:cNvPr id="111" name="Google Shape;111;p5"/>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12" name="Google Shape;112;p5"/>
          <p:cNvSpPr/>
          <p:nvPr/>
        </p:nvSpPr>
        <p:spPr>
          <a:xfrm>
            <a:off x="1390975" y="6047158"/>
            <a:ext cx="6444300" cy="542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Success in our system will be determined by the accuracy in which the system can detect and alert, effectively improving the lives of those affected by the condition.</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pic>
        <p:nvPicPr>
          <p:cNvPr id="113" name="Google Shape;113;p5"/>
          <p:cNvPicPr preferRelativeResize="0"/>
          <p:nvPr/>
        </p:nvPicPr>
        <p:blipFill rotWithShape="1">
          <a:blip r:embed="rId3">
            <a:alphaModFix/>
          </a:blip>
          <a:srcRect b="0" l="0" r="0" t="0"/>
          <a:stretch/>
        </p:blipFill>
        <p:spPr>
          <a:xfrm>
            <a:off x="4572000" y="1529275"/>
            <a:ext cx="2286000" cy="1617367"/>
          </a:xfrm>
          <a:prstGeom prst="rect">
            <a:avLst/>
          </a:prstGeom>
          <a:noFill/>
          <a:ln>
            <a:noFill/>
          </a:ln>
        </p:spPr>
      </p:pic>
      <p:pic>
        <p:nvPicPr>
          <p:cNvPr id="114" name="Google Shape;114;p5"/>
          <p:cNvPicPr preferRelativeResize="0"/>
          <p:nvPr/>
        </p:nvPicPr>
        <p:blipFill rotWithShape="1">
          <a:blip r:embed="rId4">
            <a:alphaModFix/>
          </a:blip>
          <a:srcRect b="0" l="0" r="0" t="0"/>
          <a:stretch/>
        </p:blipFill>
        <p:spPr>
          <a:xfrm>
            <a:off x="6858000" y="3224688"/>
            <a:ext cx="2286000" cy="1428750"/>
          </a:xfrm>
          <a:prstGeom prst="rect">
            <a:avLst/>
          </a:prstGeom>
          <a:noFill/>
          <a:ln>
            <a:noFill/>
          </a:ln>
        </p:spPr>
      </p:pic>
      <p:pic>
        <p:nvPicPr>
          <p:cNvPr id="115" name="Google Shape;115;p5"/>
          <p:cNvPicPr preferRelativeResize="0"/>
          <p:nvPr/>
        </p:nvPicPr>
        <p:blipFill rotWithShape="1">
          <a:blip r:embed="rId5">
            <a:alphaModFix/>
          </a:blip>
          <a:srcRect b="0" l="0" r="0" t="0"/>
          <a:stretch/>
        </p:blipFill>
        <p:spPr>
          <a:xfrm>
            <a:off x="4303363" y="4183138"/>
            <a:ext cx="2286000" cy="146304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4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Summary</a:t>
            </a:r>
            <a:endParaRPr i="0" sz="3000" u="none" cap="none" strike="noStrike">
              <a:solidFill>
                <a:srgbClr val="0C234B"/>
              </a:solidFill>
              <a:latin typeface="Times New Roman"/>
              <a:ea typeface="Times New Roman"/>
              <a:cs typeface="Times New Roman"/>
              <a:sym typeface="Times New Roman"/>
            </a:endParaRPr>
          </a:p>
        </p:txBody>
      </p:sp>
      <p:sp>
        <p:nvSpPr>
          <p:cNvPr id="513" name="Google Shape;513;p41"/>
          <p:cNvSpPr txBox="1"/>
          <p:nvPr>
            <p:ph idx="1" type="body"/>
          </p:nvPr>
        </p:nvSpPr>
        <p:spPr>
          <a:xfrm>
            <a:off x="552686" y="1246951"/>
            <a:ext cx="8228100" cy="5027700"/>
          </a:xfrm>
          <a:prstGeom prst="rect">
            <a:avLst/>
          </a:prstGeom>
          <a:noFill/>
          <a:ln>
            <a:noFill/>
          </a:ln>
        </p:spPr>
        <p:txBody>
          <a:bodyPr anchorCtr="0" anchor="t" bIns="45700" lIns="91425" spcFirstLastPara="1" rIns="91425" wrap="square" tIns="45700">
            <a:noAutofit/>
          </a:bodyPr>
          <a:lstStyle/>
          <a:p>
            <a:pPr indent="-330200" lvl="0" marL="457200" rtl="0" algn="l">
              <a:lnSpc>
                <a:spcPct val="115000"/>
              </a:lnSpc>
              <a:spcBef>
                <a:spcPts val="0"/>
              </a:spcBef>
              <a:spcAft>
                <a:spcPts val="0"/>
              </a:spcAft>
              <a:buClr>
                <a:schemeClr val="dk1"/>
              </a:buClr>
              <a:buSzPts val="1600"/>
              <a:buFont typeface="Times New Roman"/>
              <a:buChar char="•"/>
            </a:pPr>
            <a:r>
              <a:rPr lang="en-US" sz="1600">
                <a:solidFill>
                  <a:srgbClr val="434343"/>
                </a:solidFill>
                <a:latin typeface="Times New Roman"/>
                <a:ea typeface="Times New Roman"/>
                <a:cs typeface="Times New Roman"/>
                <a:sym typeface="Times New Roman"/>
              </a:rPr>
              <a:t>We understand the functional and system requirements that encompass both the final product and the MVP</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We have done trade studies that lead us to define our point design</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We have identified the most critical risks to our project, and have defined strategies to mitigate them</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We have prioritized system requirements based on risk analysis which will encompass our MVP</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We have done models and analyses to support our design and prioritization decisions.</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We have defined testing protocols to verify the SR’s and SSR’s that encompass the MVP</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1600"/>
              </a:spcBef>
              <a:spcAft>
                <a:spcPts val="160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We understand the deliverables and their due dates, as well as the financial status of our project</a:t>
            </a:r>
            <a:endParaRPr sz="1600">
              <a:solidFill>
                <a:srgbClr val="434343"/>
              </a:solidFill>
              <a:latin typeface="Times New Roman"/>
              <a:ea typeface="Times New Roman"/>
              <a:cs typeface="Times New Roman"/>
              <a:sym typeface="Times New Roman"/>
            </a:endParaRPr>
          </a:p>
        </p:txBody>
      </p:sp>
      <p:sp>
        <p:nvSpPr>
          <p:cNvPr id="514" name="Google Shape;514;p4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515" name="Google Shape;515;p41"/>
          <p:cNvSpPr/>
          <p:nvPr/>
        </p:nvSpPr>
        <p:spPr>
          <a:xfrm>
            <a:off x="1543975" y="6208646"/>
            <a:ext cx="6034200" cy="365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We are ready to build and verify our MVP.</a:t>
            </a:r>
            <a:endParaRPr b="1"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42"/>
          <p:cNvSpPr txBox="1"/>
          <p:nvPr>
            <p:ph type="ctrTitle"/>
          </p:nvPr>
        </p:nvSpPr>
        <p:spPr>
          <a:xfrm>
            <a:off x="259200" y="930600"/>
            <a:ext cx="8625600" cy="3871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C234B"/>
              </a:buClr>
              <a:buSzPts val="3600"/>
              <a:buFont typeface="Verdana"/>
              <a:buNone/>
            </a:pPr>
            <a:r>
              <a:rPr lang="en-US">
                <a:latin typeface="Times New Roman"/>
                <a:ea typeface="Times New Roman"/>
                <a:cs typeface="Times New Roman"/>
                <a:sym typeface="Times New Roman"/>
              </a:rPr>
              <a:t>Epileptic Seizure Detection and Notification System</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rPr lang="en-US" sz="3000">
                <a:latin typeface="Times New Roman"/>
                <a:ea typeface="Times New Roman"/>
                <a:cs typeface="Times New Roman"/>
                <a:sym typeface="Times New Roman"/>
              </a:rPr>
              <a:t>Preliminary Design Review</a:t>
            </a:r>
            <a:endParaRPr sz="30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t/>
            </a:r>
            <a:endParaRPr sz="30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t/>
            </a:r>
            <a:endParaRPr sz="30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rPr lang="en-US" sz="3000">
                <a:latin typeface="Times New Roman"/>
                <a:ea typeface="Times New Roman"/>
                <a:cs typeface="Times New Roman"/>
                <a:sym typeface="Times New Roman"/>
              </a:rPr>
              <a:t>Thank You</a:t>
            </a:r>
            <a:endParaRPr sz="3000">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g65596f1c41_4_0"/>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600"/>
              <a:buNone/>
            </a:pPr>
            <a:r>
              <a:rPr lang="en-US">
                <a:latin typeface="Times New Roman"/>
                <a:ea typeface="Times New Roman"/>
                <a:cs typeface="Times New Roman"/>
                <a:sym typeface="Times New Roman"/>
              </a:rPr>
              <a:t>Backup slides</a:t>
            </a:r>
            <a:endParaRPr>
              <a:latin typeface="Times New Roman"/>
              <a:ea typeface="Times New Roman"/>
              <a:cs typeface="Times New Roman"/>
              <a:sym typeface="Times New Roman"/>
            </a:endParaRPr>
          </a:p>
        </p:txBody>
      </p:sp>
      <p:sp>
        <p:nvSpPr>
          <p:cNvPr id="527" name="Google Shape;527;g65596f1c41_4_0"/>
          <p:cNvSpPr txBox="1"/>
          <p:nvPr>
            <p:ph idx="1" type="subTitle"/>
          </p:nvPr>
        </p:nvSpPr>
        <p:spPr>
          <a:xfrm>
            <a:off x="1371600" y="3886200"/>
            <a:ext cx="6400800" cy="1344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00"/>
              </a:spcBef>
              <a:spcAft>
                <a:spcPts val="0"/>
              </a:spcAft>
              <a:buSzPts val="20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g6f9d8616e5_1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Test Plan for MVP</a:t>
            </a:r>
            <a:endParaRPr/>
          </a:p>
        </p:txBody>
      </p:sp>
      <p:sp>
        <p:nvSpPr>
          <p:cNvPr id="534" name="Google Shape;534;g6f9d8616e5_1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535" name="Google Shape;535;g6f9d8616e5_1_0"/>
          <p:cNvGraphicFramePr/>
          <p:nvPr/>
        </p:nvGraphicFramePr>
        <p:xfrm>
          <a:off x="5016200" y="2014375"/>
          <a:ext cx="3000000" cy="3000000"/>
        </p:xfrm>
        <a:graphic>
          <a:graphicData uri="http://schemas.openxmlformats.org/drawingml/2006/table">
            <a:tbl>
              <a:tblPr>
                <a:noFill/>
                <a:tableStyleId>{F37F98FC-DFD5-4007-AAA2-545C656F8966}</a:tableStyleId>
              </a:tblPr>
              <a:tblGrid>
                <a:gridCol w="2677650"/>
                <a:gridCol w="108842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1.1.1: </a:t>
                      </a:r>
                      <a:r>
                        <a:rPr lang="en-US" sz="1400" u="none" cap="none" strike="noStrike">
                          <a:solidFill>
                            <a:schemeClr val="dk1"/>
                          </a:solidFill>
                          <a:latin typeface="Times New Roman"/>
                          <a:ea typeface="Times New Roman"/>
                          <a:cs typeface="Times New Roman"/>
                          <a:sym typeface="Times New Roman"/>
                        </a:rPr>
                        <a:t>The system shall capture RGB images at a resolution of at least 1280x720 pixels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1.1.2: </a:t>
                      </a:r>
                      <a:r>
                        <a:rPr lang="en-US" sz="1400" u="none" cap="none" strike="noStrike">
                          <a:solidFill>
                            <a:schemeClr val="dk1"/>
                          </a:solidFill>
                          <a:latin typeface="Times New Roman"/>
                          <a:ea typeface="Times New Roman"/>
                          <a:cs typeface="Times New Roman"/>
                          <a:sym typeface="Times New Roman"/>
                        </a:rPr>
                        <a:t>The system shall capture RGB images at a rate of at least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1.1.3: </a:t>
                      </a:r>
                      <a:r>
                        <a:rPr lang="en-US" sz="1400" u="none" cap="none" strike="noStrike">
                          <a:solidFill>
                            <a:schemeClr val="dk1"/>
                          </a:solidFill>
                          <a:latin typeface="Times New Roman"/>
                          <a:ea typeface="Times New Roman"/>
                          <a:cs typeface="Times New Roman"/>
                          <a:sym typeface="Times New Roman"/>
                        </a:rPr>
                        <a:t>The system shall create a depth map at a resolution of at least 640x480 and at a rate of at least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8"/>
                            </a:ext>
                          </a:extLst>
                        </a:rPr>
                        <a:t>1.1.4:</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9"/>
                            </a:ext>
                          </a:extLst>
                        </a:rPr>
                        <a:t> The system shall be able to save the images and depth maps captured.</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36" name="Google Shape;536;g6f9d8616e5_1_0"/>
          <p:cNvSpPr txBox="1"/>
          <p:nvPr>
            <p:ph idx="1" type="body"/>
          </p:nvPr>
        </p:nvSpPr>
        <p:spPr>
          <a:xfrm>
            <a:off x="552674" y="1529275"/>
            <a:ext cx="4108200" cy="50277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Font typeface="Times New Roman"/>
              <a:buChar char="•"/>
            </a:pPr>
            <a:r>
              <a:rPr lang="en-US" sz="2400" u="sng">
                <a:latin typeface="Times New Roman"/>
                <a:ea typeface="Times New Roman"/>
                <a:cs typeface="Times New Roman"/>
                <a:sym typeface="Times New Roman"/>
              </a:rPr>
              <a:t>SR1.1</a:t>
            </a:r>
            <a:r>
              <a:rPr lang="en-US" sz="2400">
                <a:latin typeface="Times New Roman"/>
                <a:ea typeface="Times New Roman"/>
                <a:cs typeface="Times New Roman"/>
                <a:sym typeface="Times New Roman"/>
              </a:rPr>
              <a:t> and its subsystem requirements verification occur at the component level as well.</a:t>
            </a:r>
            <a:endParaRPr sz="2400">
              <a:latin typeface="Times New Roman"/>
              <a:ea typeface="Times New Roman"/>
              <a:cs typeface="Times New Roman"/>
              <a:sym typeface="Times New Roman"/>
            </a:endParaRPr>
          </a:p>
          <a:p>
            <a:pPr indent="0" lvl="0" marL="457200" rtl="0" algn="l">
              <a:lnSpc>
                <a:spcPct val="100000"/>
              </a:lnSpc>
              <a:spcBef>
                <a:spcPts val="0"/>
              </a:spcBef>
              <a:spcAft>
                <a:spcPts val="0"/>
              </a:spcAft>
              <a:buSzPts val="2800"/>
              <a:buNone/>
            </a:pPr>
            <a:r>
              <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g6f8061350e_0_2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543" name="Google Shape;543;g6f8061350e_0_2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sp>
        <p:nvSpPr>
          <p:cNvPr id="544" name="Google Shape;544;g6f8061350e_0_24"/>
          <p:cNvSpPr txBox="1"/>
          <p:nvPr/>
        </p:nvSpPr>
        <p:spPr>
          <a:xfrm>
            <a:off x="293000" y="1529275"/>
            <a:ext cx="5182200" cy="50295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Requirement SR1.1.2: </a:t>
            </a:r>
            <a:r>
              <a:rPr b="0" i="0" lang="en-US" sz="1600" u="none" cap="none" strike="noStrike">
                <a:solidFill>
                  <a:srgbClr val="000000"/>
                </a:solidFill>
                <a:latin typeface="Times New Roman"/>
                <a:ea typeface="Times New Roman"/>
                <a:cs typeface="Times New Roman"/>
                <a:sym typeface="Times New Roman"/>
              </a:rPr>
              <a:t>The system shall capture images at a rate of at least 16 FPS.</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Environment:</a:t>
            </a:r>
            <a:r>
              <a:rPr b="0" i="0" lang="en-US" sz="1600" u="none" cap="none" strike="noStrike">
                <a:solidFill>
                  <a:srgbClr val="000000"/>
                </a:solidFill>
                <a:latin typeface="Times New Roman"/>
                <a:ea typeface="Times New Roman"/>
                <a:cs typeface="Times New Roman"/>
                <a:sym typeface="Times New Roman"/>
              </a:rPr>
              <a:t> The software test will be performed on a Raspberry Pi 4 using </a:t>
            </a:r>
            <a:r>
              <a:rPr b="0" i="0"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40"/>
                  </a:ext>
                </a:extLst>
              </a:rPr>
              <a:t>Ubuntu Desktop 18</a:t>
            </a:r>
            <a:r>
              <a:rPr b="0" i="0" lang="en-US" sz="1600" u="none" cap="none" strike="noStrike">
                <a:solidFill>
                  <a:srgbClr val="000000"/>
                </a:solidFill>
                <a:latin typeface="Times New Roman"/>
                <a:ea typeface="Times New Roman"/>
                <a:cs typeface="Times New Roman"/>
                <a:sym typeface="Times New Roman"/>
              </a:rPr>
              <a:t>.04 where only the Image Capture subsystem and testing software will be active.</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Input:</a:t>
            </a:r>
            <a:r>
              <a:rPr b="0" i="0"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41"/>
                  </a:ext>
                </a:extLst>
              </a:rPr>
              <a:t>IMG_Capture_Test_V1</a:t>
            </a:r>
            <a:r>
              <a:rPr b="0" i="0" lang="en-US" sz="1600" u="none" cap="none" strike="noStrike">
                <a:solidFill>
                  <a:srgbClr val="000000"/>
                </a:solidFill>
                <a:latin typeface="Times New Roman"/>
                <a:ea typeface="Times New Roman"/>
                <a:cs typeface="Times New Roman"/>
                <a:sym typeface="Times New Roman"/>
              </a:rPr>
              <a:t> shall be run on the Raspberry Pi 4 10 times. The test shall capture 60 seconds of video on each run.</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160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Outcome:</a:t>
            </a:r>
            <a:r>
              <a:rPr b="0" i="0" lang="en-US" sz="1600" u="none" cap="none" strike="noStrike">
                <a:solidFill>
                  <a:srgbClr val="000000"/>
                </a:solidFill>
                <a:latin typeface="Times New Roman"/>
                <a:ea typeface="Times New Roman"/>
                <a:cs typeface="Times New Roman"/>
                <a:sym typeface="Times New Roman"/>
              </a:rPr>
              <a:t> The test will yield 10 60-second video clips. The number of frames captured in each clip will be counted using a Python script. The Requirement SR1.1.2 will be verified if all the clips have at least (16 frames) * (60 seconds) +/-  2 frames. </a:t>
            </a:r>
            <a:endParaRPr b="0" i="0" sz="1600" u="none" cap="none" strike="noStrike">
              <a:solidFill>
                <a:srgbClr val="000000"/>
              </a:solidFill>
              <a:latin typeface="Times New Roman"/>
              <a:ea typeface="Times New Roman"/>
              <a:cs typeface="Times New Roman"/>
              <a:sym typeface="Times New Roman"/>
            </a:endParaRPr>
          </a:p>
        </p:txBody>
      </p:sp>
      <p:pic>
        <p:nvPicPr>
          <p:cNvPr id="545" name="Google Shape;545;g6f8061350e_0_24"/>
          <p:cNvPicPr preferRelativeResize="0"/>
          <p:nvPr/>
        </p:nvPicPr>
        <p:blipFill rotWithShape="1">
          <a:blip r:embed="rId4">
            <a:alphaModFix/>
          </a:blip>
          <a:srcRect b="0" l="0" r="0" t="0"/>
          <a:stretch/>
        </p:blipFill>
        <p:spPr>
          <a:xfrm>
            <a:off x="5357725" y="1869650"/>
            <a:ext cx="3786274" cy="37862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g6f8061350e_0_3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52" name="Google Shape;552;g6f8061350e_0_33"/>
          <p:cNvSpPr txBox="1"/>
          <p:nvPr/>
        </p:nvSpPr>
        <p:spPr>
          <a:xfrm>
            <a:off x="293000" y="1282300"/>
            <a:ext cx="5631000" cy="5381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Requirement </a:t>
            </a:r>
            <a:r>
              <a:rPr b="0" i="0" lang="en-US" sz="1600" u="sng" cap="none" strike="noStrike">
                <a:solidFill>
                  <a:schemeClr val="dk1"/>
                </a:solidFill>
                <a:latin typeface="Times New Roman"/>
                <a:ea typeface="Times New Roman"/>
                <a:cs typeface="Times New Roman"/>
                <a:sym typeface="Times New Roman"/>
              </a:rPr>
              <a:t>1.2.1: </a:t>
            </a:r>
            <a:r>
              <a:rPr b="0" i="0" lang="en-US" sz="1600" u="none" cap="none" strike="noStrike">
                <a:solidFill>
                  <a:schemeClr val="dk1"/>
                </a:solidFill>
                <a:latin typeface="Times New Roman"/>
                <a:ea typeface="Times New Roman"/>
                <a:cs typeface="Times New Roman"/>
                <a:sym typeface="Times New Roman"/>
              </a:rPr>
              <a:t>The system shall perform the motion detection algorithm at rate of at least 16 FPS. </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Environment:</a:t>
            </a:r>
            <a:r>
              <a:rPr b="0" i="0" lang="en-US" sz="1600" u="none" cap="none" strike="noStrike">
                <a:solidFill>
                  <a:srgbClr val="000000"/>
                </a:solidFill>
                <a:latin typeface="Times New Roman"/>
                <a:ea typeface="Times New Roman"/>
                <a:cs typeface="Times New Roman"/>
                <a:sym typeface="Times New Roman"/>
              </a:rPr>
              <a:t> The software test will be performed on a Raspberry Pi 4 using Ubuntu Desktop 18.04 where only the Image Capture subsystem, Image Analysis subsystem and testing software will be active.</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Input:</a:t>
            </a:r>
            <a:r>
              <a:rPr b="0" i="0"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42"/>
                  </a:ext>
                </a:extLst>
              </a:rPr>
              <a:t>IMG_A_Rate_Test_V</a:t>
            </a:r>
            <a:r>
              <a:rPr b="0" i="0" lang="en-US" sz="1600" u="none" cap="none" strike="noStrike">
                <a:solidFill>
                  <a:srgbClr val="000000"/>
                </a:solidFill>
                <a:latin typeface="Times New Roman"/>
                <a:ea typeface="Times New Roman"/>
                <a:cs typeface="Times New Roman"/>
                <a:sym typeface="Times New Roman"/>
              </a:rPr>
              <a:t>1 shall feed pre-classified video and data of someone moving into the Image Analysis subsystem.</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160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Outcome:</a:t>
            </a:r>
            <a:r>
              <a:rPr b="0" i="0" lang="en-US" sz="1600" u="none" cap="none" strike="noStrike">
                <a:solidFill>
                  <a:srgbClr val="000000"/>
                </a:solidFill>
                <a:latin typeface="Times New Roman"/>
                <a:ea typeface="Times New Roman"/>
                <a:cs typeface="Times New Roman"/>
                <a:sym typeface="Times New Roman"/>
              </a:rPr>
              <a:t> The </a:t>
            </a:r>
            <a:r>
              <a:rPr b="0" i="0" lang="en-US" sz="1600" u="none" cap="none" strike="noStrike">
                <a:solidFill>
                  <a:schemeClr val="dk1"/>
                </a:solidFill>
                <a:latin typeface="Times New Roman"/>
                <a:ea typeface="Times New Roman"/>
                <a:cs typeface="Times New Roman"/>
                <a:sym typeface="Times New Roman"/>
              </a:rPr>
              <a:t>algorithm subsystem will classify the data it is given as “Movement” or “No Movement” and the rate of which frames are processed will be monitored. The results will be compared to the original classifications. The test passes if the algorithm detects motion at a rate greater than 16 frames per second.</a:t>
            </a:r>
            <a:endParaRPr b="0" i="0" sz="1600" u="none" cap="none" strike="noStrike">
              <a:solidFill>
                <a:srgbClr val="000000"/>
              </a:solidFill>
              <a:latin typeface="Times New Roman"/>
              <a:ea typeface="Times New Roman"/>
              <a:cs typeface="Times New Roman"/>
              <a:sym typeface="Times New Roman"/>
            </a:endParaRPr>
          </a:p>
        </p:txBody>
      </p:sp>
      <p:sp>
        <p:nvSpPr>
          <p:cNvPr id="553" name="Google Shape;553;g6f8061350e_0_3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pic>
        <p:nvPicPr>
          <p:cNvPr id="554" name="Google Shape;554;g6f8061350e_0_33"/>
          <p:cNvPicPr preferRelativeResize="0"/>
          <p:nvPr/>
        </p:nvPicPr>
        <p:blipFill rotWithShape="1">
          <a:blip r:embed="rId4">
            <a:alphaModFix/>
          </a:blip>
          <a:srcRect b="0" l="0" r="0" t="0"/>
          <a:stretch/>
        </p:blipFill>
        <p:spPr>
          <a:xfrm>
            <a:off x="6569100" y="810650"/>
            <a:ext cx="2015775" cy="6047351"/>
          </a:xfrm>
          <a:prstGeom prst="rect">
            <a:avLst/>
          </a:prstGeom>
          <a:noFill/>
          <a:ln>
            <a:noFill/>
          </a:ln>
        </p:spPr>
      </p:pic>
      <p:pic>
        <p:nvPicPr>
          <p:cNvPr id="555" name="Google Shape;555;g6f8061350e_0_33"/>
          <p:cNvPicPr preferRelativeResize="0"/>
          <p:nvPr/>
        </p:nvPicPr>
        <p:blipFill rotWithShape="1">
          <a:blip r:embed="rId5">
            <a:alphaModFix/>
          </a:blip>
          <a:srcRect b="0" l="0" r="0" t="0"/>
          <a:stretch/>
        </p:blipFill>
        <p:spPr>
          <a:xfrm>
            <a:off x="6456750" y="810650"/>
            <a:ext cx="2128125" cy="6047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g6f8061350e_0_17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sp>
        <p:nvSpPr>
          <p:cNvPr id="561" name="Google Shape;561;g6f8061350e_0_17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562" name="Google Shape;562;g6f8061350e_0_174"/>
          <p:cNvSpPr/>
          <p:nvPr/>
        </p:nvSpPr>
        <p:spPr>
          <a:xfrm>
            <a:off x="1543975" y="5840102"/>
            <a:ext cx="6034200" cy="365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MVP will be ready to start collecting data</a:t>
            </a:r>
            <a:endParaRPr b="1" i="0" sz="1400" u="none" cap="none" strike="noStrike">
              <a:solidFill>
                <a:srgbClr val="000000"/>
              </a:solidFill>
              <a:latin typeface="Times New Roman"/>
              <a:ea typeface="Times New Roman"/>
              <a:cs typeface="Times New Roman"/>
              <a:sym typeface="Times New Roman"/>
            </a:endParaRPr>
          </a:p>
        </p:txBody>
      </p:sp>
      <p:sp>
        <p:nvSpPr>
          <p:cNvPr id="563" name="Google Shape;563;g6f8061350e_0_174"/>
          <p:cNvSpPr txBox="1"/>
          <p:nvPr>
            <p:ph idx="1" type="body"/>
          </p:nvPr>
        </p:nvSpPr>
        <p:spPr>
          <a:xfrm>
            <a:off x="552675" y="1529275"/>
            <a:ext cx="7926600" cy="38046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560"/>
              </a:spcBef>
              <a:spcAft>
                <a:spcPts val="0"/>
              </a:spcAft>
              <a:buSzPts val="2400"/>
              <a:buFont typeface="Times New Roman"/>
              <a:buChar char="•"/>
            </a:pPr>
            <a:r>
              <a:rPr lang="en-US" sz="2400">
                <a:latin typeface="Times New Roman"/>
                <a:ea typeface="Times New Roman"/>
                <a:cs typeface="Times New Roman"/>
                <a:sym typeface="Times New Roman"/>
              </a:rPr>
              <a:t>By December system will be able to take in data in the form of video and depth maps, and an algorithm will be able to analyze that data.</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Hooks in the system will allow us to upload data from the MVP to the cloud for further analysis.</a:t>
            </a:r>
            <a:endParaRPr sz="2400">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pic>
        <p:nvPicPr>
          <p:cNvPr id="568" name="Google Shape;568;g707f4cb061_5_0"/>
          <p:cNvPicPr preferRelativeResize="0"/>
          <p:nvPr/>
        </p:nvPicPr>
        <p:blipFill rotWithShape="1">
          <a:blip r:embed="rId3">
            <a:alphaModFix/>
          </a:blip>
          <a:srcRect b="0" l="0" r="0" t="0"/>
          <a:stretch/>
        </p:blipFill>
        <p:spPr>
          <a:xfrm>
            <a:off x="0" y="1160475"/>
            <a:ext cx="9143999" cy="5360421"/>
          </a:xfrm>
          <a:prstGeom prst="rect">
            <a:avLst/>
          </a:prstGeom>
          <a:noFill/>
          <a:ln>
            <a:noFill/>
          </a:ln>
        </p:spPr>
      </p:pic>
      <p:sp>
        <p:nvSpPr>
          <p:cNvPr id="569" name="Google Shape;569;g707f4cb061_5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570" name="Google Shape;570;g707f4cb061_5_0"/>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An alternative model for MVP verification is ready to be implemented</a:t>
            </a:r>
            <a:endParaRPr b="1" i="0" sz="1400" u="none" cap="none" strike="noStrike">
              <a:solidFill>
                <a:srgbClr val="000000"/>
              </a:solidFill>
              <a:latin typeface="Times New Roman"/>
              <a:ea typeface="Times New Roman"/>
              <a:cs typeface="Times New Roman"/>
              <a:sym typeface="Times New Roman"/>
            </a:endParaRPr>
          </a:p>
        </p:txBody>
      </p:sp>
      <p:sp>
        <p:nvSpPr>
          <p:cNvPr id="571" name="Google Shape;571;g707f4cb061_5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MVP software configuration with motion detection algorithm on cloud</a:t>
            </a:r>
            <a:endParaRPr i="0" sz="3000" u="none" cap="none" strike="noStrike">
              <a:solidFill>
                <a:srgbClr val="0C234B"/>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g6f9d861d18_0_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Camera Trade Study</a:t>
            </a:r>
            <a:endParaRPr/>
          </a:p>
        </p:txBody>
      </p:sp>
      <p:sp>
        <p:nvSpPr>
          <p:cNvPr id="578" name="Google Shape;578;g6f9d861d18_0_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579" name="Google Shape;579;g6f9d861d18_0_1"/>
          <p:cNvGraphicFramePr/>
          <p:nvPr/>
        </p:nvGraphicFramePr>
        <p:xfrm>
          <a:off x="236188" y="1420925"/>
          <a:ext cx="3000000" cy="3000000"/>
        </p:xfrm>
        <a:graphic>
          <a:graphicData uri="http://schemas.openxmlformats.org/drawingml/2006/table">
            <a:tbl>
              <a:tblPr>
                <a:noFill/>
                <a:tableStyleId>{73999B1B-62C1-428A-8373-EE9B296123A0}</a:tableStyleId>
              </a:tblPr>
              <a:tblGrid>
                <a:gridCol w="2582475"/>
                <a:gridCol w="869875"/>
                <a:gridCol w="869875"/>
                <a:gridCol w="869875"/>
                <a:gridCol w="869875"/>
                <a:gridCol w="869875"/>
                <a:gridCol w="869875"/>
                <a:gridCol w="869875"/>
              </a:tblGrid>
              <a:tr h="188575">
                <a:tc gridSpan="8">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Active IR Stereo Camera </a:t>
                      </a:r>
                      <a:r>
                        <a:rPr b="1" lang="en-US" sz="1000" u="none" cap="none" strike="noStrike"/>
                        <a:t>Best Choice (1=Worst Choice 10=Best Choice)</a:t>
                      </a:r>
                      <a:endParaRPr b="1"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79:0:0"/>
                      </a:ext>
                    </a:extLst>
                  </a:tcPr>
                </a:tc>
                <a:tc hMerge="1"/>
                <a:tc hMerge="1"/>
                <a:tc hMerge="1"/>
                <a:tc hMerge="1"/>
                <a:tc hMerge="1"/>
                <a:tc hMerge="1"/>
                <a:tc hMerge="1"/>
              </a:tr>
              <a:tr h="188575">
                <a:tc row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Trade Factors</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1:0"/>
                      </a:ext>
                    </a:extLst>
                  </a:tcPr>
                </a:tc>
                <a:tc row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Weight</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1:1"/>
                      </a:ext>
                    </a:extLst>
                  </a:tcPr>
                </a:tc>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Intel RealSense R200</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1:2"/>
                      </a:ext>
                    </a:extLst>
                  </a:tcPr>
                </a:tc>
                <a:tc hMerge="1"/>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Intel RealSense D415</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1:4"/>
                      </a:ext>
                    </a:extLst>
                  </a:tcPr>
                </a:tc>
                <a:tc hMerge="1"/>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eYs3D eSP870</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1:6"/>
                      </a:ext>
                    </a:extLst>
                  </a:tcPr>
                </a:tc>
                <a:tc hMerge="1"/>
              </a:tr>
              <a:tr h="188575">
                <a:tc vMerge="1"/>
                <a:tc vMerge="1"/>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Score</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79:2: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Factor Total</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79:2: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Score</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79:2: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Factor Total</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79:2: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Score</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79:2: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Factor Total</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79:2: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t>Performance Best-Choice</a:t>
                      </a:r>
                      <a:endParaRPr b="1"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3: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9</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3: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6.4</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3: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57.6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3: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8.4</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3: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75.6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3: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5.8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3: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52.2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79:3: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Accuracy</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4: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9</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4: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4: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54</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4: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9</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4: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81</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4: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4</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4: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4: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FOV</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5: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5: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5: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5: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5: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48</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5: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7</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5: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5: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Depth resolution</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6: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6: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5</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6: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40</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6: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9</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6: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72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6: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6: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48</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6: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Connectivity</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7: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7</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7: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7: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7: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7: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7: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7: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7: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FPS</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8: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8: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7</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8: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8: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8: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48</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8: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4</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8: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24</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8: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t>Schedule Best-Choice</a:t>
                      </a:r>
                      <a:endParaRPr b="1"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9: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5</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9: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9</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9: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45</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9: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9: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40</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9: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9: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30</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9: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t>Cost Best-Choice</a:t>
                      </a:r>
                      <a:endParaRPr b="1"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10: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10: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10: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48</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10: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7</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10: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10: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10: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79:10:7"/>
                      </a:ext>
                    </a:extLst>
                  </a:tcPr>
                </a:tc>
              </a:tr>
              <a:tr h="188575">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Total Score</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11:0"/>
                      </a:ext>
                    </a:extLst>
                  </a:tcPr>
                </a:tc>
                <a:tc hMerge="1"/>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150.6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11:2"/>
                      </a:ext>
                    </a:extLst>
                  </a:tcPr>
                </a:tc>
                <a:tc hMerge="1"/>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157.6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extLst>
                      <a:ext uri="http://customooxmlschemas.google.com/">
                        <go:slidesCustomData xmlns:go="http://customooxmlschemas.google.com/" cellId="579:11:4"/>
                      </a:ext>
                    </a:extLst>
                  </a:tcPr>
                </a:tc>
                <a:tc hMerge="1"/>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118.2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79:11:6"/>
                      </a:ext>
                    </a:extLst>
                  </a:tcPr>
                </a:tc>
                <a:tc hMerge="1"/>
              </a:tr>
            </a:tbl>
          </a:graphicData>
        </a:graphic>
      </p:graphicFrame>
      <p:graphicFrame>
        <p:nvGraphicFramePr>
          <p:cNvPr id="580" name="Google Shape;580;g6f9d861d18_0_1"/>
          <p:cNvGraphicFramePr/>
          <p:nvPr/>
        </p:nvGraphicFramePr>
        <p:xfrm>
          <a:off x="1040088" y="4030435"/>
          <a:ext cx="3000000" cy="3000000"/>
        </p:xfrm>
        <a:graphic>
          <a:graphicData uri="http://schemas.openxmlformats.org/drawingml/2006/table">
            <a:tbl>
              <a:tblPr>
                <a:noFill/>
                <a:tableStyleId>{73999B1B-62C1-428A-8373-EE9B296123A0}</a:tableStyleId>
              </a:tblPr>
              <a:tblGrid>
                <a:gridCol w="3491475"/>
                <a:gridCol w="1183500"/>
                <a:gridCol w="1183500"/>
                <a:gridCol w="1183500"/>
              </a:tblGrid>
              <a:tr h="2189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0:0: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RealSense R200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0:0: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RealSense D415</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0:0: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eYs3D eSP870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0:0:3"/>
                      </a:ext>
                    </a:extLst>
                  </a:tcPr>
                </a:tc>
              </a:tr>
              <a:tr h="4810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Accuracy</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1: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More than 3cm error at 2m</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1: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&lt;= 2%, which is 3cm at 1.5m distance</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1: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&lt;= 7.43 cm at 1.5m</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1:3"/>
                      </a:ext>
                    </a:extLst>
                  </a:tcPr>
                </a:tc>
              </a:tr>
              <a:tr h="4670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FOV</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2: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H 59 +/- 5° V 46 +/- 5° D 70 +/- 4.5°</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2: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H 69.4° V42.5° D77°</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2: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H 63.2° V 42°</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2: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Depth resolution</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3: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628x468</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3: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1280x720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3: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640x480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3: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Connectivity</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4: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USB 3.0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4: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USB 3.0 Type-C</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4: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USB 3.0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4: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Depth FPS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5: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60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5: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90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5: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5: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Lead time</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6: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Already have it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6: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 days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6: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3-11 days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6: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Cost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7: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$75.00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7: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$144</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7: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$179</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0:7: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Production status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8: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Discontinued</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8: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Current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8: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Current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0:8:3"/>
                      </a:ext>
                    </a:extLst>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graphicFrame>
        <p:nvGraphicFramePr>
          <p:cNvPr id="586" name="Google Shape;586;g6f9d861d18_3_27"/>
          <p:cNvGraphicFramePr/>
          <p:nvPr/>
        </p:nvGraphicFramePr>
        <p:xfrm>
          <a:off x="93863" y="4182835"/>
          <a:ext cx="3000000" cy="3000000"/>
        </p:xfrm>
        <a:graphic>
          <a:graphicData uri="http://schemas.openxmlformats.org/drawingml/2006/table">
            <a:tbl>
              <a:tblPr>
                <a:noFill/>
                <a:tableStyleId>{73999B1B-62C1-428A-8373-EE9B296123A0}</a:tableStyleId>
              </a:tblPr>
              <a:tblGrid>
                <a:gridCol w="2499825"/>
                <a:gridCol w="2333525"/>
                <a:gridCol w="2101275"/>
                <a:gridCol w="1982700"/>
              </a:tblGrid>
              <a:tr h="2514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6:0: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NN on camera</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6:0: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Pose est -&gt; NN</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6:0: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Freq analysis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6:0:3"/>
                      </a:ext>
                    </a:extLst>
                  </a:tcPr>
                </a:tc>
              </a:tr>
              <a:tr h="1842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Amount of training data required</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1: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Order of 100,000 samples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1: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Order of 10,000 samples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1: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Order of 100 samples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1:3"/>
                      </a:ext>
                    </a:extLst>
                  </a:tcPr>
                </a:tc>
              </a:tr>
              <a:tr h="326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Difficulty of obtaining relevant training data</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2: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Need RGB videos of seizures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2: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Need depth map videos of seizures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2: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May be able to use many sources of training data (find char. freq.)</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2: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Computational load for training</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3: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chemeClr val="dk1"/>
                          </a:solidFill>
                        </a:rPr>
                        <a:t>Large amount of training req</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3: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Moderate amount of training req</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3: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Small amount of training req</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3: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Ease of expanding capabilities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4: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Easy to add hooks</a:t>
                      </a:r>
                      <a:endParaRPr sz="1000" u="none" cap="none" strike="noStrike"/>
                    </a:p>
                    <a:p>
                      <a:pPr indent="0" lvl="0" marL="0" marR="0" rtl="0" algn="ctr">
                        <a:lnSpc>
                          <a:spcPct val="115000"/>
                        </a:lnSpc>
                        <a:spcBef>
                          <a:spcPts val="0"/>
                        </a:spcBef>
                        <a:spcAft>
                          <a:spcPts val="0"/>
                        </a:spcAft>
                        <a:buClr>
                          <a:srgbClr val="000000"/>
                        </a:buClr>
                        <a:buSzPts val="1000"/>
                        <a:buFont typeface="Arial"/>
                        <a:buNone/>
                      </a:pPr>
                      <a:r>
                        <a:rPr lang="en-US" sz="1000" u="none" cap="none" strike="noStrike"/>
                        <a:t>for more inputs + outputs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4: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Easy to add hooks to 2nd NN for more inputs + outputs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4: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Hooks and new features non-trivial to implement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4: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Generalizability in other settings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5: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NN very specific to angle, setting</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5: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NN independent of angle, setting</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5: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indep. of angle &amp; setting, but observed freqs may change</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5: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Ability to interface with hardware</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6: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One NN with neural compute sticks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6: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Two NNs with neural compute sticks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6: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Tricky to interface with NCSs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6: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Schedule</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7: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Hard to get training data, easy NN</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7: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Easier to get train data, harder NN</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7: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Easy to implement algorithm</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6:7: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Cost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8: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Large amount of cloud training req</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8: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Moderate amount of cloud training</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8: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Small amount of cloud training</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6:8:3"/>
                      </a:ext>
                    </a:extLst>
                  </a:tcPr>
                </a:tc>
              </a:tr>
            </a:tbl>
          </a:graphicData>
        </a:graphic>
      </p:graphicFrame>
      <p:sp>
        <p:nvSpPr>
          <p:cNvPr id="587" name="Google Shape;587;g6f9d861d18_3_27"/>
          <p:cNvSpPr txBox="1"/>
          <p:nvPr>
            <p:ph type="title"/>
          </p:nvPr>
        </p:nvSpPr>
        <p:spPr>
          <a:xfrm>
            <a:off x="75" y="621175"/>
            <a:ext cx="91440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Image Analysis Algorithm Trade Study</a:t>
            </a:r>
            <a:endParaRPr/>
          </a:p>
        </p:txBody>
      </p:sp>
      <p:sp>
        <p:nvSpPr>
          <p:cNvPr id="588" name="Google Shape;588;g6f9d861d18_3_2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589" name="Google Shape;589;g6f9d861d18_3_27"/>
          <p:cNvGraphicFramePr/>
          <p:nvPr/>
        </p:nvGraphicFramePr>
        <p:xfrm>
          <a:off x="367300" y="1312750"/>
          <a:ext cx="3000000" cy="3000000"/>
        </p:xfrm>
        <a:graphic>
          <a:graphicData uri="http://schemas.openxmlformats.org/drawingml/2006/table">
            <a:tbl>
              <a:tblPr>
                <a:noFill/>
                <a:tableStyleId>{73999B1B-62C1-428A-8373-EE9B296123A0}</a:tableStyleId>
              </a:tblPr>
              <a:tblGrid>
                <a:gridCol w="2345325"/>
                <a:gridCol w="863175"/>
                <a:gridCol w="863175"/>
                <a:gridCol w="863175"/>
                <a:gridCol w="863175"/>
                <a:gridCol w="863175"/>
                <a:gridCol w="863175"/>
                <a:gridCol w="863175"/>
              </a:tblGrid>
              <a:tr h="122050">
                <a:tc gridSpan="8">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Image Analysis Algorithm </a:t>
                      </a:r>
                      <a:r>
                        <a:rPr b="1" lang="en-US" sz="900" u="none" cap="none" strike="noStrike"/>
                        <a:t>Best Choice (1=Worst Choice 10=Best Choice)</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9:0:0"/>
                      </a:ext>
                    </a:extLst>
                  </a:tcPr>
                </a:tc>
                <a:tc hMerge="1"/>
                <a:tc hMerge="1"/>
                <a:tc hMerge="1"/>
                <a:tc hMerge="1"/>
                <a:tc hMerge="1"/>
                <a:tc hMerge="1"/>
                <a:tc hMerge="1"/>
              </a:tr>
              <a:tr h="258500">
                <a:tc rowSpan="2">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Trade Factors</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1:0"/>
                      </a:ext>
                    </a:extLst>
                  </a:tcPr>
                </a:tc>
                <a:tc rowSpan="2">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Weight</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1:1"/>
                      </a:ext>
                    </a:extLst>
                  </a:tcPr>
                </a:tc>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Neural network directly on camera output</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1:2"/>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Out-of-the-box pose estimation followed by NN seizure classif.</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1:4"/>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Frequency analysis with gradient descent of a few parameters</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1:6"/>
                      </a:ext>
                    </a:extLst>
                  </a:tcPr>
                </a:tc>
                <a:tc hMerge="1"/>
              </a:tr>
              <a:tr h="122050">
                <a:tc vMerge="1"/>
                <a:tc vMerge="1"/>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Score</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9:2: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Factor Total</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9:2: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Score</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9:2: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Factor Total</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9:2: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Score</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9:2: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Factor Total</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89:2: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b="1" lang="en-US" sz="900" u="none" cap="none" strike="noStrike"/>
                        <a:t>Performance Best-Choice</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3: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10</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3: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5.2</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3: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51.7</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3: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7.2</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3: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71.7</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3: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7.3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3: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73.3</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589:3: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Amount of training data required</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4: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9</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4: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4: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27</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4: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5</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4: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4: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10</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4: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90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4:7"/>
                      </a:ext>
                    </a:extLst>
                  </a:tcPr>
                </a:tc>
              </a:tr>
              <a:tr h="173325">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Difficulty of obtaining relevant training data</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5: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7</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5: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5</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5: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35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5: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4</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5: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28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5: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9</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5: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63</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5: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Computational load for training</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6: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5</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6: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6: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15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6: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6</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6: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30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6: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9</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6: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6: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Ease of expanding capabilities</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7: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6</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7: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8</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7: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7: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10</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7: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60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7: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7: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18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7: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Generalizability in other settings</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8: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6</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8: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8: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18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8: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10</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8: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60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8: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8</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8: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8: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Ability to interface with hardware</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9: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5</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9: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9</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9: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9: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8</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9: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9: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5</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9: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25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9: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b="1" lang="en-US" sz="900" u="none" cap="none" strike="noStrike"/>
                        <a:t>Schedule Best-Choice</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10: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8</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10: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4</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10: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32</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10: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4</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10: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32</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10: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8</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10: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64</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10: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b="1" lang="en-US" sz="900" u="none" cap="none" strike="noStrike"/>
                        <a:t>Cost Best-Choice</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11: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6</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11: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11: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18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11: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5</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11: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30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11: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9</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11: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54</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589:11:7"/>
                      </a:ext>
                    </a:extLst>
                  </a:tcPr>
                </a:tc>
              </a:tr>
              <a:tr h="122050">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Total Score</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12:0"/>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101.7</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12:2"/>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133.7</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589:12:4"/>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191.3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extLst>
                      <a:ext uri="http://customooxmlschemas.google.com/">
                        <go:slidesCustomData xmlns:go="http://customooxmlschemas.google.com/" cellId="589:12:6"/>
                      </a:ext>
                    </a:extLst>
                  </a:tcPr>
                </a:tc>
                <a:tc hMerge="1"/>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g6549972c11_0_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PDR Overview</a:t>
            </a:r>
            <a:endParaRPr>
              <a:latin typeface="Times New Roman"/>
              <a:ea typeface="Times New Roman"/>
              <a:cs typeface="Times New Roman"/>
              <a:sym typeface="Times New Roman"/>
            </a:endParaRPr>
          </a:p>
        </p:txBody>
      </p:sp>
      <p:sp>
        <p:nvSpPr>
          <p:cNvPr id="122" name="Google Shape;122;g6549972c11_0_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23" name="Google Shape;123;g6549972c11_0_4"/>
          <p:cNvSpPr txBox="1"/>
          <p:nvPr/>
        </p:nvSpPr>
        <p:spPr>
          <a:xfrm>
            <a:off x="307075" y="1593450"/>
            <a:ext cx="4054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1" i="0" lang="en-US" sz="1800" u="none" cap="none" strike="noStrike">
                <a:solidFill>
                  <a:srgbClr val="434343"/>
                </a:solidFill>
                <a:latin typeface="Times New Roman"/>
                <a:ea typeface="Times New Roman"/>
                <a:cs typeface="Times New Roman"/>
                <a:sym typeface="Times New Roman"/>
              </a:rPr>
              <a:t>System Requirements Section</a:t>
            </a:r>
            <a:endParaRPr b="1"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Concept, Trade Studies and Point Design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Design Considerations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Trade Studies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Final Design Concept</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124" name="Google Shape;124;g6549972c11_0_4"/>
          <p:cNvSpPr txBox="1"/>
          <p:nvPr/>
        </p:nvSpPr>
        <p:spPr>
          <a:xfrm>
            <a:off x="4572000" y="1593450"/>
            <a:ext cx="4345500" cy="3671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 and Mitigation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System Architecture and Requirements Prioritization</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Model &amp; Analyses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Description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Model and Analyses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Test Plans for MVP</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Status, Deliverables and 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g6f9d861d18_0_4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Type of Camera Trade Study</a:t>
            </a:r>
            <a:endParaRPr/>
          </a:p>
        </p:txBody>
      </p:sp>
      <p:sp>
        <p:nvSpPr>
          <p:cNvPr id="596" name="Google Shape;596;g6f9d861d18_0_42"/>
          <p:cNvSpPr txBox="1"/>
          <p:nvPr>
            <p:ph idx="1" type="body"/>
          </p:nvPr>
        </p:nvSpPr>
        <p:spPr>
          <a:xfrm>
            <a:off x="457948" y="1188417"/>
            <a:ext cx="8228100" cy="5027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Low Light Use: (left to right: RGB, Near-IR, Thermal, Active IR Stereo</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1800">
              <a:latin typeface="Times New Roman"/>
              <a:ea typeface="Times New Roman"/>
              <a:cs typeface="Times New Roman"/>
              <a:sym typeface="Times New Roman"/>
            </a:endParaRPr>
          </a:p>
        </p:txBody>
      </p:sp>
      <p:sp>
        <p:nvSpPr>
          <p:cNvPr id="597" name="Google Shape;597;g6f9d861d18_0_4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98" name="Google Shape;598;g6f9d861d18_0_42"/>
          <p:cNvPicPr preferRelativeResize="0"/>
          <p:nvPr/>
        </p:nvPicPr>
        <p:blipFill rotWithShape="1">
          <a:blip r:embed="rId3">
            <a:alphaModFix/>
          </a:blip>
          <a:srcRect b="0" l="0" r="0" t="0"/>
          <a:stretch/>
        </p:blipFill>
        <p:spPr>
          <a:xfrm>
            <a:off x="552674" y="1705350"/>
            <a:ext cx="1782278" cy="1723650"/>
          </a:xfrm>
          <a:prstGeom prst="rect">
            <a:avLst/>
          </a:prstGeom>
          <a:noFill/>
          <a:ln>
            <a:noFill/>
          </a:ln>
        </p:spPr>
      </p:pic>
      <p:pic>
        <p:nvPicPr>
          <p:cNvPr id="599" name="Google Shape;599;g6f9d861d18_0_42"/>
          <p:cNvPicPr preferRelativeResize="0"/>
          <p:nvPr/>
        </p:nvPicPr>
        <p:blipFill rotWithShape="1">
          <a:blip r:embed="rId4">
            <a:alphaModFix/>
          </a:blip>
          <a:srcRect b="14639" l="0" r="49601" t="0"/>
          <a:stretch/>
        </p:blipFill>
        <p:spPr>
          <a:xfrm>
            <a:off x="2656625" y="1705350"/>
            <a:ext cx="1782274" cy="1723650"/>
          </a:xfrm>
          <a:prstGeom prst="rect">
            <a:avLst/>
          </a:prstGeom>
          <a:noFill/>
          <a:ln>
            <a:noFill/>
          </a:ln>
        </p:spPr>
      </p:pic>
      <p:pic>
        <p:nvPicPr>
          <p:cNvPr id="600" name="Google Shape;600;g6f9d861d18_0_42"/>
          <p:cNvPicPr preferRelativeResize="0"/>
          <p:nvPr/>
        </p:nvPicPr>
        <p:blipFill rotWithShape="1">
          <a:blip r:embed="rId5">
            <a:alphaModFix/>
          </a:blip>
          <a:srcRect b="0" l="0" r="0" t="0"/>
          <a:stretch/>
        </p:blipFill>
        <p:spPr>
          <a:xfrm>
            <a:off x="4760563" y="1705350"/>
            <a:ext cx="1782275" cy="1723650"/>
          </a:xfrm>
          <a:prstGeom prst="rect">
            <a:avLst/>
          </a:prstGeom>
          <a:noFill/>
          <a:ln>
            <a:noFill/>
          </a:ln>
        </p:spPr>
      </p:pic>
      <p:pic>
        <p:nvPicPr>
          <p:cNvPr id="601" name="Google Shape;601;g6f9d861d18_0_42"/>
          <p:cNvPicPr preferRelativeResize="0"/>
          <p:nvPr/>
        </p:nvPicPr>
        <p:blipFill rotWithShape="1">
          <a:blip r:embed="rId6">
            <a:alphaModFix/>
          </a:blip>
          <a:srcRect b="25459" l="50646" r="3438" t="25786"/>
          <a:stretch/>
        </p:blipFill>
        <p:spPr>
          <a:xfrm>
            <a:off x="6903775" y="1705350"/>
            <a:ext cx="1782275" cy="1723649"/>
          </a:xfrm>
          <a:prstGeom prst="rect">
            <a:avLst/>
          </a:prstGeom>
          <a:noFill/>
          <a:ln>
            <a:noFill/>
          </a:ln>
        </p:spPr>
      </p:pic>
      <p:pic>
        <p:nvPicPr>
          <p:cNvPr id="602" name="Google Shape;602;g6f9d861d18_0_42"/>
          <p:cNvPicPr preferRelativeResize="0"/>
          <p:nvPr/>
        </p:nvPicPr>
        <p:blipFill rotWithShape="1">
          <a:blip r:embed="rId7">
            <a:alphaModFix/>
          </a:blip>
          <a:srcRect b="0" l="0" r="0" t="0"/>
          <a:stretch/>
        </p:blipFill>
        <p:spPr>
          <a:xfrm>
            <a:off x="6903775" y="3605075"/>
            <a:ext cx="1782275" cy="1723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g6f9d861d18_0_5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Type of Camera Trade Study</a:t>
            </a:r>
            <a:endParaRPr/>
          </a:p>
        </p:txBody>
      </p:sp>
      <p:sp>
        <p:nvSpPr>
          <p:cNvPr id="609" name="Google Shape;609;g6f9d861d18_0_54"/>
          <p:cNvSpPr txBox="1"/>
          <p:nvPr>
            <p:ph idx="1" type="body"/>
          </p:nvPr>
        </p:nvSpPr>
        <p:spPr>
          <a:xfrm>
            <a:off x="554273" y="1511167"/>
            <a:ext cx="8228100" cy="502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sz="1800">
                <a:latin typeface="Times New Roman"/>
                <a:ea typeface="Times New Roman"/>
                <a:cs typeface="Times New Roman"/>
                <a:sym typeface="Times New Roman"/>
              </a:rPr>
              <a:t>Sensitivity:</a:t>
            </a:r>
            <a:endParaRPr sz="1800">
              <a:latin typeface="Times New Roman"/>
              <a:ea typeface="Times New Roman"/>
              <a:cs typeface="Times New Roman"/>
              <a:sym typeface="Times New Roman"/>
            </a:endParaRPr>
          </a:p>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RGB: Resolutions up to 4K, 1080p resolution achievable in cheap sensors</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Near-IR: typically up to 640x512 </a:t>
            </a:r>
            <a:r>
              <a:rPr lang="en-US" sz="1100" u="sng">
                <a:solidFill>
                  <a:schemeClr val="hlink"/>
                </a:solidFill>
                <a:latin typeface="Arial"/>
                <a:ea typeface="Arial"/>
                <a:cs typeface="Arial"/>
                <a:sym typeface="Arial"/>
                <a:hlinkClick r:id="rId3"/>
              </a:rPr>
              <a:t>https://lot-qd.de/en/products/imaging/near-infrared-and-shortwave-infrared-cameras/</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Thermal camera: For inexpensive sensor (below $500) 0.25 °C but with very low resolution (64 pixels total). </a:t>
            </a:r>
            <a:r>
              <a:rPr lang="en-US" sz="1100" u="sng">
                <a:solidFill>
                  <a:schemeClr val="hlink"/>
                </a:solidFill>
                <a:latin typeface="Arial"/>
                <a:ea typeface="Arial"/>
                <a:cs typeface="Arial"/>
                <a:sym typeface="Arial"/>
                <a:hlinkClick r:id="rId4"/>
              </a:rPr>
              <a:t>https://cdn-learn.adafruit.com/assets/assets/000/043/261/original/Grid-EYE_SPECIFICATIONS%28Reference%29.pdf?1498680225</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Active IR Stereo: Depth map with a resolution up to 1280x720 pixels, 10 bit. (Realsense D415)</a:t>
            </a:r>
            <a:endParaRPr sz="1800">
              <a:latin typeface="Times New Roman"/>
              <a:ea typeface="Times New Roman"/>
              <a:cs typeface="Times New Roman"/>
              <a:sym typeface="Times New Roman"/>
            </a:endParaRPr>
          </a:p>
        </p:txBody>
      </p:sp>
      <p:sp>
        <p:nvSpPr>
          <p:cNvPr id="610" name="Google Shape;610;g6f9d861d18_0_5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g707f018765_0_17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Trade Studies</a:t>
            </a:r>
            <a:endParaRPr/>
          </a:p>
        </p:txBody>
      </p:sp>
      <p:sp>
        <p:nvSpPr>
          <p:cNvPr id="617" name="Google Shape;617;g707f018765_0_17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618" name="Google Shape;618;g707f018765_0_174"/>
          <p:cNvGraphicFramePr/>
          <p:nvPr/>
        </p:nvGraphicFramePr>
        <p:xfrm>
          <a:off x="405013" y="1895225"/>
          <a:ext cx="3000000" cy="3000000"/>
        </p:xfrm>
        <a:graphic>
          <a:graphicData uri="http://schemas.openxmlformats.org/drawingml/2006/table">
            <a:tbl>
              <a:tblPr>
                <a:noFill/>
                <a:tableStyleId>{73999B1B-62C1-428A-8373-EE9B296123A0}</a:tableStyleId>
              </a:tblPr>
              <a:tblGrid>
                <a:gridCol w="2260625"/>
                <a:gridCol w="904250"/>
                <a:gridCol w="904250"/>
                <a:gridCol w="904250"/>
                <a:gridCol w="904250"/>
                <a:gridCol w="904250"/>
                <a:gridCol w="904250"/>
                <a:gridCol w="626000"/>
              </a:tblGrid>
              <a:tr h="354475">
                <a:tc gridSpan="8">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Computer Best Choice</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18:0:0"/>
                      </a:ext>
                    </a:extLst>
                  </a:tcPr>
                </a:tc>
                <a:tc hMerge="1"/>
                <a:tc hMerge="1"/>
                <a:tc hMerge="1"/>
                <a:tc hMerge="1"/>
                <a:tc hMerge="1"/>
                <a:tc hMerge="1"/>
                <a:tc hMerge="1"/>
              </a:tr>
              <a:tr h="354475">
                <a:tc row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Trade Factors</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18:1:0"/>
                      </a:ext>
                    </a:extLst>
                  </a:tcPr>
                </a:tc>
                <a:tc row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Weight</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18:1:1"/>
                      </a:ext>
                    </a:extLst>
                  </a:tcPr>
                </a:tc>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Intel NUC Kit NUC7i7BNH</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5B95F9"/>
                    </a:solidFill>
                    <a:extLst>
                      <a:ext uri="http://customooxmlschemas.google.com/">
                        <go:slidesCustomData xmlns:go="http://customooxmlschemas.google.com/" cellId="618:1:2"/>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Raspberry Pi 4 Model B</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5B95F9"/>
                    </a:solidFill>
                    <a:extLst>
                      <a:ext uri="http://customooxmlschemas.google.com/">
                        <go:slidesCustomData xmlns:go="http://customooxmlschemas.google.com/" cellId="618:1:4"/>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Udoo x86 Ultra</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5B95F9"/>
                    </a:solidFill>
                    <a:extLst>
                      <a:ext uri="http://customooxmlschemas.google.com/">
                        <go:slidesCustomData xmlns:go="http://customooxmlschemas.google.com/" cellId="618:1:6"/>
                      </a:ext>
                    </a:extLst>
                  </a:tcPr>
                </a:tc>
                <a:tc hMerge="1"/>
              </a:tr>
              <a:tr h="398325">
                <a:tc vMerge="1"/>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Score</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18:2: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Factor Total</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18:2: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Score</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18:2: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Factor Total</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18:2: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Score</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18:2: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Factor Total</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18:2: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Performance Best-choice</a:t>
                      </a:r>
                      <a:endParaRPr b="1"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18:3: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9</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18:3: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7.4</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18:3: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66.6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18:3: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5.2</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18:3: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46.8</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18:3: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6.4</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18:3: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57.6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18:3: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RAM</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4: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9</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4: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9</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4: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81</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4: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4: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45</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4: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4: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63</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4: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CPU</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5: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8</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5: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8</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5: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64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5: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5: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40</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5: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5: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56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5: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Connectivity</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6: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6: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6: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42</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6: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6: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35</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6: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6: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49</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6: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Ports</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7: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3</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7: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7: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21</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7: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7: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18</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7: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4</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7: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12</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7: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Operating system</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8: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8: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8: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35</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8: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8: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25</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8: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8: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35</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18:8: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Schedule Best-choice</a:t>
                      </a:r>
                      <a:endParaRPr b="1"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18:9: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4</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18:9: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18:9: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18:9: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18:9: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18:9: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18:9: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18:9: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Cost Best-choice</a:t>
                      </a:r>
                      <a:endParaRPr b="1"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18:10: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18:10: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4</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18:10: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18:10: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8</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18:10: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48</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18:10: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18:10: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18:10:7"/>
                      </a:ext>
                    </a:extLst>
                  </a:tcPr>
                </a:tc>
              </a:tr>
              <a:tr h="354475">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Total Score</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11:0"/>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114.6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11:2"/>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118.8</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extLst>
                      <a:ext uri="http://customooxmlschemas.google.com/">
                        <go:slidesCustomData xmlns:go="http://customooxmlschemas.google.com/" cellId="618:11:4"/>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117.6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18:11:6"/>
                      </a:ext>
                    </a:extLst>
                  </a:tcPr>
                </a:tc>
                <a:tc hMerge="1"/>
              </a:tr>
            </a:tbl>
          </a:graphicData>
        </a:graphic>
      </p:graphicFrame>
      <p:sp>
        <p:nvSpPr>
          <p:cNvPr id="619" name="Google Shape;619;g707f018765_0_174"/>
          <p:cNvSpPr txBox="1"/>
          <p:nvPr/>
        </p:nvSpPr>
        <p:spPr>
          <a:xfrm>
            <a:off x="884425" y="1325775"/>
            <a:ext cx="7659900" cy="55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Computer Trade Study</a:t>
            </a:r>
            <a:endParaRPr b="1"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g6f9d861d18_0_2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Notification App Trade Study</a:t>
            </a:r>
            <a:endParaRPr>
              <a:latin typeface="Times New Roman"/>
              <a:ea typeface="Times New Roman"/>
              <a:cs typeface="Times New Roman"/>
              <a:sym typeface="Times New Roman"/>
            </a:endParaRPr>
          </a:p>
        </p:txBody>
      </p:sp>
      <p:sp>
        <p:nvSpPr>
          <p:cNvPr id="626" name="Google Shape;626;g6f9d861d18_0_24"/>
          <p:cNvSpPr txBox="1"/>
          <p:nvPr>
            <p:ph idx="1" type="body"/>
          </p:nvPr>
        </p:nvSpPr>
        <p:spPr>
          <a:xfrm>
            <a:off x="554274" y="1511175"/>
            <a:ext cx="5008800" cy="502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Clr>
                <a:schemeClr val="dk1"/>
              </a:buClr>
              <a:buSzPts val="1100"/>
              <a:buFont typeface="Arial"/>
              <a:buNone/>
            </a:pPr>
            <a:r>
              <a:rPr lang="en-US" sz="1800">
                <a:latin typeface="Times New Roman"/>
                <a:ea typeface="Times New Roman"/>
                <a:cs typeface="Times New Roman"/>
                <a:sym typeface="Times New Roman"/>
              </a:rPr>
              <a:t>Design Considerations:</a:t>
            </a:r>
            <a:endParaRPr sz="1800">
              <a:latin typeface="Times New Roman"/>
              <a:ea typeface="Times New Roman"/>
              <a:cs typeface="Times New Roman"/>
              <a:sym typeface="Times New Roman"/>
            </a:endParaRPr>
          </a:p>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Able to be developed, tested, and used by the whole team</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Lowest barrier to entry possible for programing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Can support key function of communicating with a Raspberry Pi</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Low risk aspect to project</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rPr lang="en-US" sz="1800">
                <a:latin typeface="Times New Roman"/>
                <a:ea typeface="Times New Roman"/>
                <a:cs typeface="Times New Roman"/>
                <a:sym typeface="Times New Roman"/>
              </a:rPr>
              <a:t>Design Concept:</a:t>
            </a:r>
            <a:endParaRPr sz="1800">
              <a:latin typeface="Times New Roman"/>
              <a:ea typeface="Times New Roman"/>
              <a:cs typeface="Times New Roman"/>
              <a:sym typeface="Times New Roman"/>
            </a:endParaRPr>
          </a:p>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Create app that receive data from Raspberry Pi</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Use a flexible, adaptable system</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Must be able to access alarm system on platform</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Testable</a:t>
            </a:r>
            <a:endParaRPr sz="1800">
              <a:latin typeface="Times New Roman"/>
              <a:ea typeface="Times New Roman"/>
              <a:cs typeface="Times New Roman"/>
              <a:sym typeface="Times New Roman"/>
            </a:endParaRPr>
          </a:p>
        </p:txBody>
      </p:sp>
      <p:sp>
        <p:nvSpPr>
          <p:cNvPr id="627" name="Google Shape;627;g6f9d861d18_0_2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628" name="Google Shape;628;g6f9d861d18_0_24"/>
          <p:cNvSpPr/>
          <p:nvPr/>
        </p:nvSpPr>
        <p:spPr>
          <a:xfrm>
            <a:off x="5915850" y="1639833"/>
            <a:ext cx="1250100" cy="764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iOS</a:t>
            </a:r>
            <a:endParaRPr b="0" i="0" sz="1200" u="none" cap="none" strike="noStrike">
              <a:solidFill>
                <a:srgbClr val="000000"/>
              </a:solidFill>
              <a:latin typeface="Times New Roman"/>
              <a:ea typeface="Times New Roman"/>
              <a:cs typeface="Times New Roman"/>
              <a:sym typeface="Times New Roman"/>
            </a:endParaRPr>
          </a:p>
        </p:txBody>
      </p:sp>
      <p:sp>
        <p:nvSpPr>
          <p:cNvPr id="629" name="Google Shape;629;g6f9d861d18_0_24"/>
          <p:cNvSpPr/>
          <p:nvPr/>
        </p:nvSpPr>
        <p:spPr>
          <a:xfrm>
            <a:off x="7582200" y="2849567"/>
            <a:ext cx="1250100" cy="764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Contract Out</a:t>
            </a:r>
            <a:endParaRPr b="0" i="0" sz="1400" u="none" cap="none" strike="noStrike">
              <a:solidFill>
                <a:srgbClr val="000000"/>
              </a:solidFill>
              <a:latin typeface="Times New Roman"/>
              <a:ea typeface="Times New Roman"/>
              <a:cs typeface="Times New Roman"/>
              <a:sym typeface="Times New Roman"/>
            </a:endParaRPr>
          </a:p>
        </p:txBody>
      </p:sp>
      <p:sp>
        <p:nvSpPr>
          <p:cNvPr id="630" name="Google Shape;630;g6f9d861d18_0_24"/>
          <p:cNvSpPr/>
          <p:nvPr/>
        </p:nvSpPr>
        <p:spPr>
          <a:xfrm>
            <a:off x="5915850" y="2849567"/>
            <a:ext cx="1250100" cy="764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NativeScript</a:t>
            </a:r>
            <a:endParaRPr b="0" i="0" sz="1400" u="none" cap="none" strike="noStrike">
              <a:solidFill>
                <a:srgbClr val="000000"/>
              </a:solidFill>
              <a:latin typeface="Arial"/>
              <a:ea typeface="Arial"/>
              <a:cs typeface="Arial"/>
              <a:sym typeface="Arial"/>
            </a:endParaRPr>
          </a:p>
        </p:txBody>
      </p:sp>
      <p:sp>
        <p:nvSpPr>
          <p:cNvPr id="631" name="Google Shape;631;g6f9d861d18_0_24"/>
          <p:cNvSpPr/>
          <p:nvPr/>
        </p:nvSpPr>
        <p:spPr>
          <a:xfrm>
            <a:off x="6810950" y="4059300"/>
            <a:ext cx="1250100" cy="764400"/>
          </a:xfrm>
          <a:prstGeom prst="round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Existing App</a:t>
            </a:r>
            <a:endParaRPr b="0" i="0" sz="1400" u="none" cap="none" strike="noStrike">
              <a:solidFill>
                <a:srgbClr val="000000"/>
              </a:solidFill>
              <a:latin typeface="Times New Roman"/>
              <a:ea typeface="Times New Roman"/>
              <a:cs typeface="Times New Roman"/>
              <a:sym typeface="Times New Roman"/>
            </a:endParaRPr>
          </a:p>
        </p:txBody>
      </p:sp>
      <p:sp>
        <p:nvSpPr>
          <p:cNvPr id="632" name="Google Shape;632;g6f9d861d18_0_24"/>
          <p:cNvSpPr/>
          <p:nvPr/>
        </p:nvSpPr>
        <p:spPr>
          <a:xfrm>
            <a:off x="7582200" y="1639833"/>
            <a:ext cx="1250100" cy="764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Android</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g707f018765_0_185"/>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Trade Studies</a:t>
            </a:r>
            <a:endParaRPr>
              <a:latin typeface="Times New Roman"/>
              <a:ea typeface="Times New Roman"/>
              <a:cs typeface="Times New Roman"/>
              <a:sym typeface="Times New Roman"/>
            </a:endParaRPr>
          </a:p>
        </p:txBody>
      </p:sp>
      <p:sp>
        <p:nvSpPr>
          <p:cNvPr id="639" name="Google Shape;639;g707f018765_0_185"/>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640" name="Google Shape;640;g707f018765_0_185"/>
          <p:cNvGraphicFramePr/>
          <p:nvPr/>
        </p:nvGraphicFramePr>
        <p:xfrm>
          <a:off x="320250" y="1810813"/>
          <a:ext cx="3000000" cy="3000000"/>
        </p:xfrm>
        <a:graphic>
          <a:graphicData uri="http://schemas.openxmlformats.org/drawingml/2006/table">
            <a:tbl>
              <a:tblPr>
                <a:noFill/>
                <a:tableStyleId>{73999B1B-62C1-428A-8373-EE9B296123A0}</a:tableStyleId>
              </a:tblPr>
              <a:tblGrid>
                <a:gridCol w="1166225"/>
                <a:gridCol w="812825"/>
                <a:gridCol w="812825"/>
                <a:gridCol w="812825"/>
                <a:gridCol w="812825"/>
                <a:gridCol w="812825"/>
                <a:gridCol w="812825"/>
                <a:gridCol w="812825"/>
                <a:gridCol w="812825"/>
                <a:gridCol w="812825"/>
              </a:tblGrid>
              <a:tr h="305475">
                <a:tc gridSpan="10">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Type of Notification App Development</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40:0:0"/>
                      </a:ext>
                    </a:extLst>
                  </a:tcPr>
                </a:tc>
                <a:tc hMerge="1"/>
                <a:tc hMerge="1"/>
                <a:tc hMerge="1"/>
                <a:tc hMerge="1"/>
                <a:tc hMerge="1"/>
                <a:tc hMerge="1"/>
                <a:tc hMerge="1"/>
                <a:tc hMerge="1"/>
                <a:tc hMerge="1"/>
              </a:tr>
              <a:tr h="305475">
                <a:tc rowSpan="2">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Trade Factors</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1:0"/>
                      </a:ext>
                    </a:extLst>
                  </a:tcPr>
                </a:tc>
                <a:tc rowSpan="2">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Weight</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1:1"/>
                      </a:ext>
                    </a:extLst>
                  </a:tcPr>
                </a:tc>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iOS</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1:2"/>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Android</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1:4"/>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Both(NativeScript or Other)</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1:6"/>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Contract Out</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1:8"/>
                      </a:ext>
                    </a:extLst>
                  </a:tcPr>
                </a:tc>
                <a:tc hMerge="1"/>
              </a:tr>
              <a:tr h="305475">
                <a:tc vMerge="1"/>
                <a:tc vMerge="1"/>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Score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40:2:2"/>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Factor Total</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40:2:3"/>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Score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40:2:4"/>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Factor Total</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40:2:5"/>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Score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40:2:6"/>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Factor Total</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40:2:7"/>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Score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40:2:8"/>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Factor Total</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640:2:9"/>
                      </a:ext>
                    </a:extLst>
                  </a:tcPr>
                </a:tc>
              </a:tr>
              <a:tr h="55545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Performance Risks</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3: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3: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5.14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3: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41.14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3: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6.14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3: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49.14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3: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6.71</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3: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53.71</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3: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7.14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3: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57.14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640:3: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Ease of Dev</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4: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4: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3</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4: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4: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4: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56</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4: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4: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64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4: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10</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4: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80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4: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Communication</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5: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9</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5: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5: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45</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5: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5: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63</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5: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5: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72</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5: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5: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36</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5: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Adaptability</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6: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6: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6: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6: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6: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25</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6: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6</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6: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6: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2</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6: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6: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Reliability</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7: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10</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7: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7: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80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7: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7: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7: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7: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70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7: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7: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80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7: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UI/UX</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8: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3</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8: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8: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8: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6</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8: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18</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8: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8: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21</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8: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640:8: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8: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Language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9: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6</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9: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3</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9: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18</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9: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9: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48</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9: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9: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48</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9: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9</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640:9: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9: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Testing</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0: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0: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0: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35</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0: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0: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35</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0: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3</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0: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21</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0: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9</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0: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63</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0:9"/>
                      </a:ext>
                    </a:extLst>
                  </a:tcPr>
                </a:tc>
              </a:tr>
              <a:tr h="3054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Schedule Risk</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1: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1: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1: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35</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1: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1: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1: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1: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1: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1: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1:9"/>
                      </a:ext>
                    </a:extLst>
                  </a:tcPr>
                </a:tc>
              </a:tr>
              <a:tr h="3054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Cost Risk</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2: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2</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2: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2: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2: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2: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16</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2: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2: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16</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2: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1</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2: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640:12:9"/>
                      </a:ext>
                    </a:extLst>
                  </a:tcPr>
                </a:tc>
              </a:tr>
              <a:tr h="305475">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Total Score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3:0"/>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86.14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3:2"/>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105.14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3:4"/>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109.71</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extLst>
                      <a:ext uri="http://customooxmlschemas.google.com/">
                        <go:slidesCustomData xmlns:go="http://customooxmlschemas.google.com/" cellId="640:13:6"/>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79.14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640:13:8"/>
                      </a:ext>
                    </a:extLst>
                  </a:tcPr>
                </a:tc>
                <a:tc hMerge="1"/>
              </a:tr>
            </a:tbl>
          </a:graphicData>
        </a:graphic>
      </p:graphicFrame>
      <p:sp>
        <p:nvSpPr>
          <p:cNvPr id="641" name="Google Shape;641;g707f018765_0_185"/>
          <p:cNvSpPr txBox="1"/>
          <p:nvPr/>
        </p:nvSpPr>
        <p:spPr>
          <a:xfrm>
            <a:off x="818950" y="1276675"/>
            <a:ext cx="7611000" cy="76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Notification App Trade Study</a:t>
            </a:r>
            <a:endParaRPr b="1"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g6f9d861d18_0_1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Spectral Approach</a:t>
            </a:r>
            <a:endParaRPr>
              <a:latin typeface="Times New Roman"/>
              <a:ea typeface="Times New Roman"/>
              <a:cs typeface="Times New Roman"/>
              <a:sym typeface="Times New Roman"/>
            </a:endParaRPr>
          </a:p>
        </p:txBody>
      </p:sp>
      <p:sp>
        <p:nvSpPr>
          <p:cNvPr id="648" name="Google Shape;648;g6f9d861d18_0_14"/>
          <p:cNvSpPr txBox="1"/>
          <p:nvPr>
            <p:ph idx="1" type="body"/>
          </p:nvPr>
        </p:nvSpPr>
        <p:spPr>
          <a:xfrm>
            <a:off x="554275" y="1511175"/>
            <a:ext cx="5256000" cy="2554200"/>
          </a:xfrm>
          <a:prstGeom prst="rect">
            <a:avLst/>
          </a:prstGeom>
          <a:noFill/>
          <a:ln>
            <a:noFill/>
          </a:ln>
        </p:spPr>
        <p:txBody>
          <a:bodyPr anchorCtr="0" anchor="t" bIns="45700" lIns="91425" spcFirstLastPara="1" rIns="91425" wrap="square" tIns="45700">
            <a:noAutofit/>
          </a:bodyPr>
          <a:lstStyle/>
          <a:p>
            <a:pPr indent="-342900" lvl="0" marL="457200" rtl="0" algn="just">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Paper from 2017 by Joo, Han, Lee, Yang, Kang &amp; Woo.</a:t>
            </a:r>
            <a:endParaRPr sz="18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Describe the use of gyroscopes and analyzing data in a spectral domain. </a:t>
            </a:r>
            <a:endParaRPr sz="18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Very characteristic frequency regions were found for Tonic-Clonic Seizures when compared to the interictal (between seizures) data.</a:t>
            </a:r>
            <a:endParaRPr sz="18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https://www.ncbi.nlm.nih.gov/pmc/articles/PMC5375767/</a:t>
            </a:r>
            <a:endParaRPr sz="1800">
              <a:latin typeface="Times New Roman"/>
              <a:ea typeface="Times New Roman"/>
              <a:cs typeface="Times New Roman"/>
              <a:sym typeface="Times New Roman"/>
            </a:endParaRPr>
          </a:p>
        </p:txBody>
      </p:sp>
      <p:sp>
        <p:nvSpPr>
          <p:cNvPr id="649" name="Google Shape;649;g6f9d861d18_0_1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650" name="Google Shape;650;g6f9d861d18_0_14"/>
          <p:cNvPicPr preferRelativeResize="0"/>
          <p:nvPr/>
        </p:nvPicPr>
        <p:blipFill rotWithShape="1">
          <a:blip r:embed="rId3">
            <a:alphaModFix/>
          </a:blip>
          <a:srcRect b="0" l="0" r="0" t="0"/>
          <a:stretch/>
        </p:blipFill>
        <p:spPr>
          <a:xfrm>
            <a:off x="6033275" y="1293875"/>
            <a:ext cx="2749001" cy="547221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g707f4cb061_5_2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656" name="Google Shape;656;g707f4cb061_5_21"/>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An alternative model for MVP verification is ready to be implemented</a:t>
            </a:r>
            <a:endParaRPr b="1" i="0" sz="1400" u="none" cap="none" strike="noStrike">
              <a:solidFill>
                <a:srgbClr val="000000"/>
              </a:solidFill>
              <a:latin typeface="Times New Roman"/>
              <a:ea typeface="Times New Roman"/>
              <a:cs typeface="Times New Roman"/>
              <a:sym typeface="Times New Roman"/>
            </a:endParaRPr>
          </a:p>
        </p:txBody>
      </p:sp>
      <p:sp>
        <p:nvSpPr>
          <p:cNvPr id="657" name="Google Shape;657;g707f4cb061_5_2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Bitrates for sending data to cloud</a:t>
            </a:r>
            <a:endParaRPr i="0" sz="3000" u="none" cap="none" strike="noStrike">
              <a:solidFill>
                <a:srgbClr val="0C234B"/>
              </a:solidFill>
              <a:latin typeface="Times New Roman"/>
              <a:ea typeface="Times New Roman"/>
              <a:cs typeface="Times New Roman"/>
              <a:sym typeface="Times New Roman"/>
            </a:endParaRPr>
          </a:p>
        </p:txBody>
      </p:sp>
      <p:sp>
        <p:nvSpPr>
          <p:cNvPr id="658" name="Google Shape;658;g707f4cb061_5_21"/>
          <p:cNvSpPr txBox="1"/>
          <p:nvPr/>
        </p:nvSpPr>
        <p:spPr>
          <a:xfrm>
            <a:off x="389575" y="1529275"/>
            <a:ext cx="8343000" cy="44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According to our sponsors at Intel (subject matter experts), our RealSense color video (720p at 30 fps) can be compressed at ~1 Mbps using HEVC (High Efficiency Video Coding).</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1 Mbps = ⅛ MBps = 7.5 MB/min</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Color video:depth video is 3:1 in bits per pixel, so:</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Total</a:t>
            </a:r>
            <a:r>
              <a:rPr b="0" i="0" lang="en-US" sz="2400" u="none" cap="none" strike="noStrike">
                <a:solidFill>
                  <a:srgbClr val="000000"/>
                </a:solidFill>
                <a:latin typeface="Times New Roman"/>
                <a:ea typeface="Times New Roman"/>
                <a:cs typeface="Times New Roman"/>
                <a:sym typeface="Times New Roman"/>
              </a:rPr>
              <a:t> for both video streams is </a:t>
            </a:r>
            <a:r>
              <a:rPr b="1" i="0" lang="en-US" sz="2400" u="none" cap="none" strike="noStrike">
                <a:solidFill>
                  <a:srgbClr val="000000"/>
                </a:solidFill>
                <a:latin typeface="Times New Roman"/>
                <a:ea typeface="Times New Roman"/>
                <a:cs typeface="Times New Roman"/>
                <a:sym typeface="Times New Roman"/>
              </a:rPr>
              <a:t>10 MB/min</a:t>
            </a:r>
            <a:endParaRPr b="1"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30" name="Google Shape;130;p7"/>
          <p:cNvSpPr/>
          <p:nvPr/>
        </p:nvSpPr>
        <p:spPr>
          <a:xfrm>
            <a:off x="1349842" y="6290963"/>
            <a:ext cx="64443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system is comprised of sub-systems based on required functionality.</a:t>
            </a:r>
            <a:endParaRPr b="1" i="0" sz="1400" u="none" cap="none" strike="noStrike">
              <a:solidFill>
                <a:srgbClr val="000000"/>
              </a:solidFill>
              <a:latin typeface="Times New Roman"/>
              <a:ea typeface="Times New Roman"/>
              <a:cs typeface="Times New Roman"/>
              <a:sym typeface="Times New Roman"/>
            </a:endParaRPr>
          </a:p>
        </p:txBody>
      </p:sp>
      <p:pic>
        <p:nvPicPr>
          <p:cNvPr id="131" name="Google Shape;131;p7"/>
          <p:cNvPicPr preferRelativeResize="0"/>
          <p:nvPr/>
        </p:nvPicPr>
        <p:blipFill rotWithShape="1">
          <a:blip r:embed="rId4">
            <a:alphaModFix/>
          </a:blip>
          <a:srcRect b="5080" l="4949" r="4730" t="4519"/>
          <a:stretch/>
        </p:blipFill>
        <p:spPr>
          <a:xfrm>
            <a:off x="1019550" y="1359925"/>
            <a:ext cx="7104897" cy="4577924"/>
          </a:xfrm>
          <a:prstGeom prst="rect">
            <a:avLst/>
          </a:prstGeom>
          <a:noFill/>
          <a:ln>
            <a:noFill/>
          </a:ln>
        </p:spPr>
      </p:pic>
      <p:sp>
        <p:nvSpPr>
          <p:cNvPr id="132" name="Google Shape;132;p7"/>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System Block Diagram</a:t>
            </a:r>
            <a:endParaRPr i="0" sz="3000" u="none" cap="none" strike="noStrike">
              <a:solidFill>
                <a:srgbClr val="0C234B"/>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g65596f1c41_1_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38" name="Google Shape;138;g65596f1c41_1_4"/>
          <p:cNvSpPr/>
          <p:nvPr/>
        </p:nvSpPr>
        <p:spPr>
          <a:xfrm>
            <a:off x="1349850" y="6062382"/>
            <a:ext cx="6444300" cy="496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MVP system is comprised of subsystems based on data collection requirements.</a:t>
            </a:r>
            <a:endParaRPr b="1" i="0" sz="1400" u="none" cap="none" strike="noStrike">
              <a:solidFill>
                <a:srgbClr val="000000"/>
              </a:solidFill>
              <a:latin typeface="Times New Roman"/>
              <a:ea typeface="Times New Roman"/>
              <a:cs typeface="Times New Roman"/>
              <a:sym typeface="Times New Roman"/>
            </a:endParaRPr>
          </a:p>
        </p:txBody>
      </p:sp>
      <p:pic>
        <p:nvPicPr>
          <p:cNvPr id="139" name="Google Shape;139;g65596f1c41_1_4"/>
          <p:cNvPicPr preferRelativeResize="0"/>
          <p:nvPr/>
        </p:nvPicPr>
        <p:blipFill rotWithShape="1">
          <a:blip r:embed="rId4">
            <a:alphaModFix/>
          </a:blip>
          <a:srcRect b="4922" l="4612" r="5297" t="4423"/>
          <a:stretch/>
        </p:blipFill>
        <p:spPr>
          <a:xfrm>
            <a:off x="850388" y="1357050"/>
            <a:ext cx="7443216" cy="4601093"/>
          </a:xfrm>
          <a:prstGeom prst="rect">
            <a:avLst/>
          </a:prstGeom>
          <a:noFill/>
          <a:ln>
            <a:noFill/>
          </a:ln>
        </p:spPr>
      </p:pic>
      <p:sp>
        <p:nvSpPr>
          <p:cNvPr id="140" name="Google Shape;140;g65596f1c41_1_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Proposed System Block Diagram (MVP)</a:t>
            </a:r>
            <a:endParaRPr i="0" sz="3000" u="none" cap="none" strike="noStrike">
              <a:solidFill>
                <a:srgbClr val="0C234B"/>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System Architecture</a:t>
            </a:r>
            <a:endParaRPr sz="3000">
              <a:latin typeface="Times New Roman"/>
              <a:ea typeface="Times New Roman"/>
              <a:cs typeface="Times New Roman"/>
              <a:sym typeface="Times New Roman"/>
            </a:endParaRPr>
          </a:p>
        </p:txBody>
      </p:sp>
      <p:sp>
        <p:nvSpPr>
          <p:cNvPr id="146" name="Google Shape;146;p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47" name="Google Shape;147;p8"/>
          <p:cNvSpPr/>
          <p:nvPr/>
        </p:nvSpPr>
        <p:spPr>
          <a:xfrm>
            <a:off x="1338925" y="6047158"/>
            <a:ext cx="6444300" cy="542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System is organized in a hierarchical architecture following the system Block Diagram and the logical flow down of functional requirements.</a:t>
            </a:r>
            <a:endParaRPr b="1" i="0" sz="1400" u="none" cap="none" strike="noStrike">
              <a:solidFill>
                <a:srgbClr val="000000"/>
              </a:solidFill>
              <a:latin typeface="Times New Roman"/>
              <a:ea typeface="Times New Roman"/>
              <a:cs typeface="Times New Roman"/>
              <a:sym typeface="Times New Roman"/>
            </a:endParaRPr>
          </a:p>
        </p:txBody>
      </p:sp>
      <p:pic>
        <p:nvPicPr>
          <p:cNvPr id="148" name="Google Shape;148;p8"/>
          <p:cNvPicPr preferRelativeResize="0"/>
          <p:nvPr/>
        </p:nvPicPr>
        <p:blipFill rotWithShape="1">
          <a:blip r:embed="rId3">
            <a:alphaModFix/>
          </a:blip>
          <a:srcRect b="0" l="0" r="0" t="0"/>
          <a:stretch/>
        </p:blipFill>
        <p:spPr>
          <a:xfrm>
            <a:off x="152400" y="1681675"/>
            <a:ext cx="8839200" cy="393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GR 498 2015">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 H</dc:creator>
</cp:coreProperties>
</file>